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9"/>
  </p:notesMasterIdLst>
  <p:sldIdLst>
    <p:sldId id="256" r:id="rId2"/>
    <p:sldId id="258" r:id="rId3"/>
    <p:sldId id="259" r:id="rId4"/>
    <p:sldId id="319" r:id="rId5"/>
    <p:sldId id="318" r:id="rId6"/>
    <p:sldId id="320" r:id="rId7"/>
    <p:sldId id="321" r:id="rId8"/>
    <p:sldId id="324" r:id="rId9"/>
    <p:sldId id="322" r:id="rId10"/>
    <p:sldId id="323" r:id="rId11"/>
    <p:sldId id="325" r:id="rId12"/>
    <p:sldId id="326" r:id="rId13"/>
    <p:sldId id="328" r:id="rId14"/>
    <p:sldId id="327" r:id="rId15"/>
    <p:sldId id="331" r:id="rId16"/>
    <p:sldId id="330" r:id="rId17"/>
    <p:sldId id="329" r:id="rId18"/>
    <p:sldId id="333" r:id="rId19"/>
    <p:sldId id="332" r:id="rId20"/>
    <p:sldId id="336" r:id="rId21"/>
    <p:sldId id="335" r:id="rId22"/>
    <p:sldId id="334" r:id="rId23"/>
    <p:sldId id="340" r:id="rId24"/>
    <p:sldId id="339" r:id="rId25"/>
    <p:sldId id="338" r:id="rId26"/>
    <p:sldId id="337" r:id="rId27"/>
    <p:sldId id="34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26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5"/>
    <p:restoredTop sz="94548"/>
  </p:normalViewPr>
  <p:slideViewPr>
    <p:cSldViewPr snapToGrid="0">
      <p:cViewPr varScale="1">
        <p:scale>
          <a:sx n="105" d="100"/>
          <a:sy n="105"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499154-9714-7746-8DBB-09B41A32B742}" type="datetimeFigureOut">
              <a:rPr lang="en-US" smtClean="0"/>
              <a:t>8/17/24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2CC4B-69F6-3C4A-8E94-E4331B39B3F7}" type="slidenum">
              <a:rPr lang="en-US" smtClean="0"/>
              <a:t>‹#›</a:t>
            </a:fld>
            <a:endParaRPr lang="en-US"/>
          </a:p>
        </p:txBody>
      </p:sp>
    </p:spTree>
    <p:extLst>
      <p:ext uri="{BB962C8B-B14F-4D97-AF65-F5344CB8AC3E}">
        <p14:creationId xmlns:p14="http://schemas.microsoft.com/office/powerpoint/2010/main" val="1644465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E2CC4B-69F6-3C4A-8E94-E4331B39B3F7}" type="slidenum">
              <a:rPr lang="en-US" smtClean="0"/>
              <a:t>1</a:t>
            </a:fld>
            <a:endParaRPr lang="en-US"/>
          </a:p>
        </p:txBody>
      </p:sp>
    </p:spTree>
    <p:extLst>
      <p:ext uri="{BB962C8B-B14F-4D97-AF65-F5344CB8AC3E}">
        <p14:creationId xmlns:p14="http://schemas.microsoft.com/office/powerpoint/2010/main" val="181775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153075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225682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286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73680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08460-8B2F-4AAA-A4E2-10730069204C}" type="datetimeFigureOut">
              <a:rPr lang="en-US" smtClean="0"/>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0238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68820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8/17/24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1307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8/17/24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13539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8/17/24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8940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2779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5945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008460-8B2F-4AAA-A4E2-10730069204C}" type="datetimeFigureOut">
              <a:rPr lang="en-US" smtClean="0"/>
              <a:pPr/>
              <a:t>8/17/24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16610832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D47011C-4EF9-35DC-235A-76211F42ECDF}"/>
              </a:ext>
            </a:extLst>
          </p:cNvPr>
          <p:cNvPicPr>
            <a:picLocks noChangeAspect="1"/>
          </p:cNvPicPr>
          <p:nvPr/>
        </p:nvPicPr>
        <p:blipFill rotWithShape="1">
          <a:blip r:embed="rId3"/>
          <a:srcRect l="18995" r="17198"/>
          <a:stretch/>
        </p:blipFill>
        <p:spPr>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5" name="Picture 4" descr="A group of clothes and shoes&#10;&#10;Description automatically generated">
            <a:extLst>
              <a:ext uri="{FF2B5EF4-FFF2-40B4-BE49-F238E27FC236}">
                <a16:creationId xmlns:a16="http://schemas.microsoft.com/office/drawing/2014/main" id="{C396D9D5-4066-30FF-37C7-B1F2C630E01C}"/>
              </a:ext>
            </a:extLst>
          </p:cNvPr>
          <p:cNvPicPr>
            <a:picLocks noChangeAspect="1"/>
          </p:cNvPicPr>
          <p:nvPr/>
        </p:nvPicPr>
        <p:blipFill rotWithShape="1">
          <a:blip r:embed="rId4"/>
          <a:srcRect l="7063" r="17121" b="7084"/>
          <a:stretch/>
        </p:blipFill>
        <p:spPr>
          <a:xfrm>
            <a:off x="3510092" y="242883"/>
            <a:ext cx="4828032" cy="6372230"/>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p:spPr>
      </p:pic>
      <p:sp useBgFill="1">
        <p:nvSpPr>
          <p:cNvPr id="33" name="Freeform: Shape 32">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A10A77-CFFA-AA1F-E20F-A2FC74204F41}"/>
              </a:ext>
            </a:extLst>
          </p:cNvPr>
          <p:cNvSpPr>
            <a:spLocks noGrp="1"/>
          </p:cNvSpPr>
          <p:nvPr>
            <p:ph type="ctrTitle"/>
          </p:nvPr>
        </p:nvSpPr>
        <p:spPr>
          <a:xfrm>
            <a:off x="438913" y="1511589"/>
            <a:ext cx="3430958" cy="2896432"/>
          </a:xfrm>
        </p:spPr>
        <p:txBody>
          <a:bodyPr anchor="b">
            <a:normAutofit/>
          </a:bodyPr>
          <a:lstStyle/>
          <a:p>
            <a:pPr algn="l"/>
            <a:r>
              <a:rPr lang="en-US" sz="4000" b="1" dirty="0">
                <a:latin typeface="LatoWeb"/>
              </a:rPr>
              <a:t>Smart </a:t>
            </a:r>
            <a:r>
              <a:rPr lang="en-US" sz="4000" b="1" i="0" dirty="0">
                <a:effectLst/>
                <a:latin typeface="LatoWeb"/>
              </a:rPr>
              <a:t>Trial Studio</a:t>
            </a:r>
            <a:endParaRPr lang="en-US" sz="4000" dirty="0"/>
          </a:p>
        </p:txBody>
      </p:sp>
      <p:sp>
        <p:nvSpPr>
          <p:cNvPr id="3" name="Subtitle 2">
            <a:extLst>
              <a:ext uri="{FF2B5EF4-FFF2-40B4-BE49-F238E27FC236}">
                <a16:creationId xmlns:a16="http://schemas.microsoft.com/office/drawing/2014/main" id="{774D1B0A-D3DD-957A-C943-542CBDEA23F9}"/>
              </a:ext>
            </a:extLst>
          </p:cNvPr>
          <p:cNvSpPr>
            <a:spLocks noGrp="1"/>
          </p:cNvSpPr>
          <p:nvPr>
            <p:ph type="subTitle" idx="1"/>
          </p:nvPr>
        </p:nvSpPr>
        <p:spPr>
          <a:xfrm>
            <a:off x="343788" y="4787896"/>
            <a:ext cx="4141103" cy="1334930"/>
          </a:xfrm>
        </p:spPr>
        <p:txBody>
          <a:bodyPr>
            <a:normAutofit lnSpcReduction="10000"/>
          </a:bodyPr>
          <a:lstStyle/>
          <a:p>
            <a:pPr algn="l"/>
            <a:r>
              <a:rPr lang="en-US" sz="2100" dirty="0"/>
              <a:t>Presented By: </a:t>
            </a:r>
            <a:r>
              <a:rPr lang="en-US" sz="2100" dirty="0" err="1"/>
              <a:t>Kashmira</a:t>
            </a:r>
            <a:r>
              <a:rPr lang="en-US" sz="2100" dirty="0"/>
              <a:t> Chaudhari</a:t>
            </a:r>
            <a:br>
              <a:rPr lang="en-US" sz="2100" dirty="0"/>
            </a:br>
            <a:r>
              <a:rPr lang="en-US" sz="2100" dirty="0"/>
              <a:t>ID: 20158</a:t>
            </a:r>
          </a:p>
          <a:p>
            <a:pPr algn="l"/>
            <a:br>
              <a:rPr lang="en-US" sz="2100" dirty="0"/>
            </a:br>
            <a:endParaRPr lang="en-US" sz="2100" dirty="0"/>
          </a:p>
        </p:txBody>
      </p:sp>
      <p:sp>
        <p:nvSpPr>
          <p:cNvPr id="37" name="Rectangle 36">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9" name="Rectangle 38">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16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651D-5DDC-F3E4-DBB5-850DBAEF2B81}"/>
              </a:ext>
            </a:extLst>
          </p:cNvPr>
          <p:cNvSpPr>
            <a:spLocks noGrp="1"/>
          </p:cNvSpPr>
          <p:nvPr>
            <p:ph type="title"/>
          </p:nvPr>
        </p:nvSpPr>
        <p:spPr>
          <a:xfrm>
            <a:off x="800100" y="145517"/>
            <a:ext cx="10591800" cy="529389"/>
          </a:xfrm>
        </p:spPr>
        <p:txBody>
          <a:bodyPr>
            <a:normAutofit fontScale="90000"/>
          </a:bodyPr>
          <a:lstStyle/>
          <a:p>
            <a:pPr algn="ctr"/>
            <a:r>
              <a:rPr lang="en-US" b="1" dirty="0"/>
              <a:t>API End Points</a:t>
            </a:r>
          </a:p>
        </p:txBody>
      </p:sp>
      <p:sp>
        <p:nvSpPr>
          <p:cNvPr id="5" name="TextBox 4">
            <a:extLst>
              <a:ext uri="{FF2B5EF4-FFF2-40B4-BE49-F238E27FC236}">
                <a16:creationId xmlns:a16="http://schemas.microsoft.com/office/drawing/2014/main" id="{DD766D0E-9F3B-4918-FEB9-A6184FAC0DEC}"/>
              </a:ext>
            </a:extLst>
          </p:cNvPr>
          <p:cNvSpPr txBox="1"/>
          <p:nvPr/>
        </p:nvSpPr>
        <p:spPr>
          <a:xfrm>
            <a:off x="146303" y="687099"/>
            <a:ext cx="5652365" cy="6447599"/>
          </a:xfrm>
          <a:prstGeom prst="rect">
            <a:avLst/>
          </a:prstGeom>
          <a:noFill/>
        </p:spPr>
        <p:txBody>
          <a:bodyPr wrap="square">
            <a:spAutoFit/>
          </a:bodyPr>
          <a:lstStyle/>
          <a:p>
            <a:pPr marR="0" lvl="2" algn="ctr">
              <a:lnSpc>
                <a:spcPct val="115000"/>
              </a:lnSpc>
              <a:spcBef>
                <a:spcPts val="0"/>
              </a:spcBef>
              <a:spcAft>
                <a:spcPts val="0"/>
              </a:spcAft>
            </a:pPr>
            <a:r>
              <a:rPr lang="en-US" b="1" kern="100" dirty="0">
                <a:effectLst/>
                <a:latin typeface="Aptos" panose="020B0004020202020204" pitchFamily="34" charset="0"/>
                <a:ea typeface="Aptos" panose="020B0004020202020204" pitchFamily="34" charset="0"/>
                <a:cs typeface="Times New Roman" panose="02020603050405020304" pitchFamily="18" charset="0"/>
              </a:rPr>
              <a:t>Online API’s</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("/signup")</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("/login")</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addproduct</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getallproducts</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getproductbyid</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DeleteMapping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deleteproductbyid</a:t>
            </a:r>
            <a:r>
              <a:rPr lang="en-US"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("/search")</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PutMapping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("/{id}") </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PatchMapping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("/{id}") </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("/login") </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("/signup")</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("/cart")</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("/cart/{username}")</a:t>
            </a:r>
          </a:p>
          <a:p>
            <a:pPr marL="1143000" marR="0" lvl="2" indent="-228600">
              <a:lnSpc>
                <a:spcPct val="115000"/>
              </a:lnSpc>
              <a:spcBef>
                <a:spcPts val="0"/>
              </a:spcBef>
              <a:spcAft>
                <a:spcPts val="0"/>
              </a:spcAft>
              <a:buFont typeface="+mj-lt"/>
              <a:buAutoNum type="arabicPeriod"/>
            </a:pPr>
            <a:r>
              <a:rPr lang="en-US" kern="100" dirty="0">
                <a:effectLst/>
                <a:latin typeface="Aptos" panose="020B0004020202020204" pitchFamily="34" charset="0"/>
                <a:ea typeface="Aptos" panose="020B0004020202020204" pitchFamily="34" charset="0"/>
                <a:cs typeface="Times New Roman" panose="02020603050405020304" pitchFamily="18" charset="0"/>
              </a:rPr>
              <a:t>@</a:t>
            </a:r>
            <a:r>
              <a:rPr lang="en-US"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kern="100" dirty="0">
                <a:effectLst/>
                <a:latin typeface="Aptos" panose="020B0004020202020204" pitchFamily="34" charset="0"/>
                <a:ea typeface="Aptos" panose="020B0004020202020204" pitchFamily="34" charset="0"/>
                <a:cs typeface="Times New Roman" panose="02020603050405020304" pitchFamily="18" charset="0"/>
              </a:rPr>
              <a:t>("/cart/count/{username}")</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placeOrder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/{username}")</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("orders/{username}")</a:t>
            </a:r>
          </a:p>
          <a:p>
            <a:pPr marL="1143000" marR="0" lvl="2" indent="-228600">
              <a:lnSpc>
                <a:spcPct val="115000"/>
              </a:lnSpc>
              <a:spcBef>
                <a:spcPts val="0"/>
              </a:spcBef>
              <a:spcAft>
                <a:spcPts val="0"/>
              </a:spcAft>
              <a:buFont typeface="+mj-lt"/>
              <a:buAutoNum type="arabicPeriod"/>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15000"/>
              </a:lnSpc>
              <a:spcBef>
                <a:spcPts val="0"/>
              </a:spcBef>
              <a:spcAft>
                <a:spcPts val="0"/>
              </a:spcAft>
              <a:buFont typeface="+mj-lt"/>
              <a:buAutoNum type="arabicPeriod"/>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628650" marR="0">
              <a:lnSpc>
                <a:spcPct val="115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51315EE7-4BE4-5F85-9624-E3C7FF53A229}"/>
              </a:ext>
            </a:extLst>
          </p:cNvPr>
          <p:cNvSpPr txBox="1"/>
          <p:nvPr/>
        </p:nvSpPr>
        <p:spPr>
          <a:xfrm>
            <a:off x="5286605" y="1001572"/>
            <a:ext cx="6359241" cy="3899209"/>
          </a:xfrm>
          <a:prstGeom prst="rect">
            <a:avLst/>
          </a:prstGeom>
          <a:noFill/>
        </p:spPr>
        <p:txBody>
          <a:bodyPr wrap="none" rtlCol="0">
            <a:spAutoFit/>
          </a:bodyPr>
          <a:lstStyle/>
          <a:p>
            <a:pPr marL="1143000" marR="0" lvl="2" indent="-228600">
              <a:lnSpc>
                <a:spcPct val="115000"/>
              </a:lnSpc>
              <a:spcBef>
                <a:spcPts val="0"/>
              </a:spcBef>
              <a:spcAft>
                <a:spcPts val="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lvl="2" algn="ctr">
              <a:lnSpc>
                <a:spcPct val="115000"/>
              </a:lnSpc>
              <a:spcBef>
                <a:spcPts val="0"/>
              </a:spcBef>
              <a:spcAft>
                <a:spcPts val="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Kiosk API’s</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("/kiosk/count")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searchByName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DeleteMapping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/remove/{</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/count")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resetkioskcart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placekioskorder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clearcart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1143000" marR="0" lvl="2" indent="-2286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PostMapping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resetkioskcart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405228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2498-F357-472D-E2A2-68BC9969A19A}"/>
              </a:ext>
            </a:extLst>
          </p:cNvPr>
          <p:cNvSpPr>
            <a:spLocks noGrp="1"/>
          </p:cNvSpPr>
          <p:nvPr>
            <p:ph type="title"/>
          </p:nvPr>
        </p:nvSpPr>
        <p:spPr>
          <a:xfrm>
            <a:off x="838200" y="0"/>
            <a:ext cx="10651958" cy="717717"/>
          </a:xfrm>
        </p:spPr>
        <p:txBody>
          <a:bodyPr>
            <a:normAutofit/>
          </a:bodyPr>
          <a:lstStyle/>
          <a:p>
            <a:pPr algn="ctr"/>
            <a:r>
              <a:rPr lang="en-US" sz="3500" b="1" dirty="0"/>
              <a:t>Project Execution</a:t>
            </a:r>
          </a:p>
        </p:txBody>
      </p:sp>
      <p:sp>
        <p:nvSpPr>
          <p:cNvPr id="4" name="TextBox 3">
            <a:extLst>
              <a:ext uri="{FF2B5EF4-FFF2-40B4-BE49-F238E27FC236}">
                <a16:creationId xmlns:a16="http://schemas.microsoft.com/office/drawing/2014/main" id="{9DA3425D-8E89-0837-E5F6-B0E1D0F27D8A}"/>
              </a:ext>
            </a:extLst>
          </p:cNvPr>
          <p:cNvSpPr txBox="1"/>
          <p:nvPr/>
        </p:nvSpPr>
        <p:spPr>
          <a:xfrm>
            <a:off x="5130896" y="5971006"/>
            <a:ext cx="1930208" cy="477054"/>
          </a:xfrm>
          <a:prstGeom prst="rect">
            <a:avLst/>
          </a:prstGeom>
          <a:noFill/>
        </p:spPr>
        <p:txBody>
          <a:bodyPr wrap="none" rtlCol="0">
            <a:spAutoFit/>
          </a:bodyPr>
          <a:lstStyle/>
          <a:p>
            <a:r>
              <a:rPr lang="en-US" sz="2500" b="1" dirty="0"/>
              <a:t>Landing Page</a:t>
            </a:r>
          </a:p>
        </p:txBody>
      </p:sp>
      <p:pic>
        <p:nvPicPr>
          <p:cNvPr id="5" name="Picture 4">
            <a:extLst>
              <a:ext uri="{FF2B5EF4-FFF2-40B4-BE49-F238E27FC236}">
                <a16:creationId xmlns:a16="http://schemas.microsoft.com/office/drawing/2014/main" id="{ECADCFC9-DA2F-668B-CAE8-0CD9F7456C42}"/>
              </a:ext>
            </a:extLst>
          </p:cNvPr>
          <p:cNvPicPr>
            <a:picLocks noChangeAspect="1"/>
          </p:cNvPicPr>
          <p:nvPr/>
        </p:nvPicPr>
        <p:blipFill>
          <a:blip r:embed="rId2"/>
          <a:stretch>
            <a:fillRect/>
          </a:stretch>
        </p:blipFill>
        <p:spPr>
          <a:xfrm>
            <a:off x="2189748" y="717717"/>
            <a:ext cx="8506326" cy="4608496"/>
          </a:xfrm>
          <a:prstGeom prst="rect">
            <a:avLst/>
          </a:prstGeom>
        </p:spPr>
      </p:pic>
      <p:sp>
        <p:nvSpPr>
          <p:cNvPr id="6" name="TextBox 5">
            <a:extLst>
              <a:ext uri="{FF2B5EF4-FFF2-40B4-BE49-F238E27FC236}">
                <a16:creationId xmlns:a16="http://schemas.microsoft.com/office/drawing/2014/main" id="{D500CC02-CAF9-1CA6-6496-57395CC8DBE1}"/>
              </a:ext>
            </a:extLst>
          </p:cNvPr>
          <p:cNvSpPr txBox="1"/>
          <p:nvPr/>
        </p:nvSpPr>
        <p:spPr>
          <a:xfrm>
            <a:off x="2081463" y="5493952"/>
            <a:ext cx="3047181" cy="477054"/>
          </a:xfrm>
          <a:prstGeom prst="rect">
            <a:avLst/>
          </a:prstGeom>
          <a:noFill/>
        </p:spPr>
        <p:txBody>
          <a:bodyPr wrap="none" rtlCol="0">
            <a:spAutoFit/>
          </a:bodyPr>
          <a:lstStyle/>
          <a:p>
            <a:r>
              <a:rPr lang="en-US" sz="2500" dirty="0">
                <a:solidFill>
                  <a:srgbClr val="7030A0"/>
                </a:solidFill>
              </a:rPr>
              <a:t>Video source YouTube</a:t>
            </a:r>
          </a:p>
        </p:txBody>
      </p:sp>
    </p:spTree>
    <p:extLst>
      <p:ext uri="{BB962C8B-B14F-4D97-AF65-F5344CB8AC3E}">
        <p14:creationId xmlns:p14="http://schemas.microsoft.com/office/powerpoint/2010/main" val="158172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6B7138-AAF4-8058-206F-4E06AF496E55}"/>
              </a:ext>
            </a:extLst>
          </p:cNvPr>
          <p:cNvSpPr txBox="1"/>
          <p:nvPr/>
        </p:nvSpPr>
        <p:spPr>
          <a:xfrm>
            <a:off x="4427622" y="-5925"/>
            <a:ext cx="2438488" cy="630942"/>
          </a:xfrm>
          <a:prstGeom prst="rect">
            <a:avLst/>
          </a:prstGeom>
          <a:noFill/>
        </p:spPr>
        <p:txBody>
          <a:bodyPr wrap="none" rtlCol="0">
            <a:spAutoFit/>
          </a:bodyPr>
          <a:lstStyle/>
          <a:p>
            <a:pPr algn="ctr"/>
            <a:r>
              <a:rPr lang="en-US" sz="3500" b="1" dirty="0"/>
              <a:t>Signup page</a:t>
            </a:r>
          </a:p>
        </p:txBody>
      </p:sp>
      <p:pic>
        <p:nvPicPr>
          <p:cNvPr id="5" name="Picture 4">
            <a:extLst>
              <a:ext uri="{FF2B5EF4-FFF2-40B4-BE49-F238E27FC236}">
                <a16:creationId xmlns:a16="http://schemas.microsoft.com/office/drawing/2014/main" id="{954FE7A9-8602-A105-02E7-A496F6980294}"/>
              </a:ext>
            </a:extLst>
          </p:cNvPr>
          <p:cNvPicPr>
            <a:picLocks noChangeAspect="1"/>
          </p:cNvPicPr>
          <p:nvPr/>
        </p:nvPicPr>
        <p:blipFill>
          <a:blip r:embed="rId2"/>
          <a:stretch>
            <a:fillRect/>
          </a:stretch>
        </p:blipFill>
        <p:spPr>
          <a:xfrm>
            <a:off x="1084848" y="998622"/>
            <a:ext cx="10022304" cy="5234361"/>
          </a:xfrm>
          <a:prstGeom prst="rect">
            <a:avLst/>
          </a:prstGeom>
        </p:spPr>
      </p:pic>
    </p:spTree>
    <p:extLst>
      <p:ext uri="{BB962C8B-B14F-4D97-AF65-F5344CB8AC3E}">
        <p14:creationId xmlns:p14="http://schemas.microsoft.com/office/powerpoint/2010/main" val="324399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6BC8-7515-9421-A6E5-5883E240AD48}"/>
              </a:ext>
            </a:extLst>
          </p:cNvPr>
          <p:cNvSpPr>
            <a:spLocks noGrp="1"/>
          </p:cNvSpPr>
          <p:nvPr>
            <p:ph type="title"/>
          </p:nvPr>
        </p:nvSpPr>
        <p:spPr>
          <a:xfrm>
            <a:off x="621632" y="-188328"/>
            <a:ext cx="10515600" cy="1325563"/>
          </a:xfrm>
        </p:spPr>
        <p:txBody>
          <a:bodyPr>
            <a:normAutofit/>
          </a:bodyPr>
          <a:lstStyle/>
          <a:p>
            <a:pPr algn="ctr"/>
            <a:r>
              <a:rPr lang="en-US" sz="3500" b="1" dirty="0"/>
              <a:t>Login page</a:t>
            </a:r>
          </a:p>
        </p:txBody>
      </p:sp>
      <p:pic>
        <p:nvPicPr>
          <p:cNvPr id="4" name="Picture 3">
            <a:extLst>
              <a:ext uri="{FF2B5EF4-FFF2-40B4-BE49-F238E27FC236}">
                <a16:creationId xmlns:a16="http://schemas.microsoft.com/office/drawing/2014/main" id="{EFAEC16C-2A60-7129-8098-B54097F346A6}"/>
              </a:ext>
            </a:extLst>
          </p:cNvPr>
          <p:cNvPicPr>
            <a:picLocks noChangeAspect="1"/>
          </p:cNvPicPr>
          <p:nvPr/>
        </p:nvPicPr>
        <p:blipFill>
          <a:blip r:embed="rId2"/>
          <a:stretch>
            <a:fillRect/>
          </a:stretch>
        </p:blipFill>
        <p:spPr>
          <a:xfrm>
            <a:off x="1572650" y="1137235"/>
            <a:ext cx="9564582" cy="4785627"/>
          </a:xfrm>
          <a:prstGeom prst="rect">
            <a:avLst/>
          </a:prstGeom>
        </p:spPr>
      </p:pic>
    </p:spTree>
    <p:extLst>
      <p:ext uri="{BB962C8B-B14F-4D97-AF65-F5344CB8AC3E}">
        <p14:creationId xmlns:p14="http://schemas.microsoft.com/office/powerpoint/2010/main" val="26753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F5F6-2DCB-B3F4-17BE-D0C02375F289}"/>
              </a:ext>
            </a:extLst>
          </p:cNvPr>
          <p:cNvSpPr>
            <a:spLocks noGrp="1"/>
          </p:cNvSpPr>
          <p:nvPr>
            <p:ph type="title"/>
          </p:nvPr>
        </p:nvSpPr>
        <p:spPr>
          <a:xfrm>
            <a:off x="838200" y="0"/>
            <a:ext cx="10772274" cy="782053"/>
          </a:xfrm>
        </p:spPr>
        <p:txBody>
          <a:bodyPr>
            <a:normAutofit/>
          </a:bodyPr>
          <a:lstStyle/>
          <a:p>
            <a:pPr algn="ctr"/>
            <a:r>
              <a:rPr lang="en-US" sz="3500" b="1" dirty="0"/>
              <a:t>Browser page</a:t>
            </a:r>
          </a:p>
        </p:txBody>
      </p:sp>
      <p:pic>
        <p:nvPicPr>
          <p:cNvPr id="4" name="Picture 3">
            <a:extLst>
              <a:ext uri="{FF2B5EF4-FFF2-40B4-BE49-F238E27FC236}">
                <a16:creationId xmlns:a16="http://schemas.microsoft.com/office/drawing/2014/main" id="{9A93C104-A0F8-173A-27AF-8F23CEC0069F}"/>
              </a:ext>
            </a:extLst>
          </p:cNvPr>
          <p:cNvPicPr>
            <a:picLocks noChangeAspect="1"/>
          </p:cNvPicPr>
          <p:nvPr/>
        </p:nvPicPr>
        <p:blipFill>
          <a:blip r:embed="rId2"/>
          <a:stretch>
            <a:fillRect/>
          </a:stretch>
        </p:blipFill>
        <p:spPr>
          <a:xfrm>
            <a:off x="1485900" y="809915"/>
            <a:ext cx="9704614" cy="5238169"/>
          </a:xfrm>
          <a:prstGeom prst="rect">
            <a:avLst/>
          </a:prstGeom>
        </p:spPr>
      </p:pic>
    </p:spTree>
    <p:extLst>
      <p:ext uri="{BB962C8B-B14F-4D97-AF65-F5344CB8AC3E}">
        <p14:creationId xmlns:p14="http://schemas.microsoft.com/office/powerpoint/2010/main" val="97378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E41CB-C542-9D4C-48E0-6D3C193B1ED5}"/>
              </a:ext>
            </a:extLst>
          </p:cNvPr>
          <p:cNvSpPr>
            <a:spLocks noGrp="1"/>
          </p:cNvSpPr>
          <p:nvPr>
            <p:ph type="title"/>
          </p:nvPr>
        </p:nvSpPr>
        <p:spPr>
          <a:xfrm>
            <a:off x="838200" y="-272549"/>
            <a:ext cx="10515600" cy="1325563"/>
          </a:xfrm>
        </p:spPr>
        <p:txBody>
          <a:bodyPr>
            <a:normAutofit/>
          </a:bodyPr>
          <a:lstStyle/>
          <a:p>
            <a:pPr algn="ctr"/>
            <a:r>
              <a:rPr lang="en-US" sz="3500" b="1" dirty="0"/>
              <a:t>Product added to cart</a:t>
            </a:r>
          </a:p>
        </p:txBody>
      </p:sp>
      <p:pic>
        <p:nvPicPr>
          <p:cNvPr id="4" name="Picture 3">
            <a:extLst>
              <a:ext uri="{FF2B5EF4-FFF2-40B4-BE49-F238E27FC236}">
                <a16:creationId xmlns:a16="http://schemas.microsoft.com/office/drawing/2014/main" id="{D07E3205-EBC7-56DF-6D12-433F86A81D00}"/>
              </a:ext>
            </a:extLst>
          </p:cNvPr>
          <p:cNvPicPr>
            <a:picLocks noChangeAspect="1"/>
          </p:cNvPicPr>
          <p:nvPr/>
        </p:nvPicPr>
        <p:blipFill>
          <a:blip r:embed="rId2"/>
          <a:stretch>
            <a:fillRect/>
          </a:stretch>
        </p:blipFill>
        <p:spPr>
          <a:xfrm>
            <a:off x="996043" y="930729"/>
            <a:ext cx="10515600" cy="5381826"/>
          </a:xfrm>
          <a:prstGeom prst="rect">
            <a:avLst/>
          </a:prstGeom>
        </p:spPr>
      </p:pic>
    </p:spTree>
    <p:extLst>
      <p:ext uri="{BB962C8B-B14F-4D97-AF65-F5344CB8AC3E}">
        <p14:creationId xmlns:p14="http://schemas.microsoft.com/office/powerpoint/2010/main" val="111787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1A38-47D3-D740-1DDC-E51A9019B8EB}"/>
              </a:ext>
            </a:extLst>
          </p:cNvPr>
          <p:cNvSpPr>
            <a:spLocks noGrp="1"/>
          </p:cNvSpPr>
          <p:nvPr>
            <p:ph type="title"/>
          </p:nvPr>
        </p:nvSpPr>
        <p:spPr>
          <a:xfrm>
            <a:off x="838200" y="-296612"/>
            <a:ext cx="10515600" cy="1325563"/>
          </a:xfrm>
        </p:spPr>
        <p:txBody>
          <a:bodyPr>
            <a:normAutofit/>
          </a:bodyPr>
          <a:lstStyle/>
          <a:p>
            <a:pPr algn="ctr"/>
            <a:r>
              <a:rPr lang="en-US" sz="3500" b="1" dirty="0"/>
              <a:t>Cart page</a:t>
            </a:r>
          </a:p>
        </p:txBody>
      </p:sp>
      <p:pic>
        <p:nvPicPr>
          <p:cNvPr id="5" name="Picture 4">
            <a:extLst>
              <a:ext uri="{FF2B5EF4-FFF2-40B4-BE49-F238E27FC236}">
                <a16:creationId xmlns:a16="http://schemas.microsoft.com/office/drawing/2014/main" id="{C9435463-0392-A050-DAB4-16DEC87B3F5C}"/>
              </a:ext>
            </a:extLst>
          </p:cNvPr>
          <p:cNvPicPr>
            <a:picLocks noChangeAspect="1"/>
          </p:cNvPicPr>
          <p:nvPr/>
        </p:nvPicPr>
        <p:blipFill>
          <a:blip r:embed="rId2"/>
          <a:stretch>
            <a:fillRect/>
          </a:stretch>
        </p:blipFill>
        <p:spPr>
          <a:xfrm>
            <a:off x="1569379" y="1028951"/>
            <a:ext cx="9580770" cy="4175719"/>
          </a:xfrm>
          <a:prstGeom prst="rect">
            <a:avLst/>
          </a:prstGeom>
        </p:spPr>
      </p:pic>
    </p:spTree>
    <p:extLst>
      <p:ext uri="{BB962C8B-B14F-4D97-AF65-F5344CB8AC3E}">
        <p14:creationId xmlns:p14="http://schemas.microsoft.com/office/powerpoint/2010/main" val="259615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3B41-9898-D461-B136-F7CC34C40F97}"/>
              </a:ext>
            </a:extLst>
          </p:cNvPr>
          <p:cNvSpPr>
            <a:spLocks noGrp="1"/>
          </p:cNvSpPr>
          <p:nvPr>
            <p:ph type="title"/>
          </p:nvPr>
        </p:nvSpPr>
        <p:spPr>
          <a:xfrm>
            <a:off x="693821" y="-248486"/>
            <a:ext cx="10515600" cy="1325563"/>
          </a:xfrm>
        </p:spPr>
        <p:txBody>
          <a:bodyPr>
            <a:normAutofit/>
          </a:bodyPr>
          <a:lstStyle/>
          <a:p>
            <a:pPr algn="ctr"/>
            <a:r>
              <a:rPr lang="en-US" sz="3500" b="1" dirty="0"/>
              <a:t>Checkout page</a:t>
            </a:r>
          </a:p>
        </p:txBody>
      </p:sp>
      <p:pic>
        <p:nvPicPr>
          <p:cNvPr id="4" name="Picture 3">
            <a:extLst>
              <a:ext uri="{FF2B5EF4-FFF2-40B4-BE49-F238E27FC236}">
                <a16:creationId xmlns:a16="http://schemas.microsoft.com/office/drawing/2014/main" id="{A95B1CAC-586F-7AC5-0062-B6CF499FFCDC}"/>
              </a:ext>
            </a:extLst>
          </p:cNvPr>
          <p:cNvPicPr>
            <a:picLocks noChangeAspect="1"/>
          </p:cNvPicPr>
          <p:nvPr/>
        </p:nvPicPr>
        <p:blipFill>
          <a:blip r:embed="rId2"/>
          <a:stretch>
            <a:fillRect/>
          </a:stretch>
        </p:blipFill>
        <p:spPr>
          <a:xfrm>
            <a:off x="136070" y="702129"/>
            <a:ext cx="8681359" cy="3485260"/>
          </a:xfrm>
          <a:prstGeom prst="rect">
            <a:avLst/>
          </a:prstGeom>
        </p:spPr>
      </p:pic>
      <p:pic>
        <p:nvPicPr>
          <p:cNvPr id="5" name="Picture 4">
            <a:extLst>
              <a:ext uri="{FF2B5EF4-FFF2-40B4-BE49-F238E27FC236}">
                <a16:creationId xmlns:a16="http://schemas.microsoft.com/office/drawing/2014/main" id="{0BBC62E5-10B8-1249-9F24-560E48EAAFA0}"/>
              </a:ext>
            </a:extLst>
          </p:cNvPr>
          <p:cNvPicPr>
            <a:picLocks noChangeAspect="1"/>
          </p:cNvPicPr>
          <p:nvPr/>
        </p:nvPicPr>
        <p:blipFill>
          <a:blip r:embed="rId3"/>
          <a:stretch>
            <a:fillRect/>
          </a:stretch>
        </p:blipFill>
        <p:spPr>
          <a:xfrm>
            <a:off x="5274130" y="3834998"/>
            <a:ext cx="6781800" cy="3021745"/>
          </a:xfrm>
          <a:prstGeom prst="rect">
            <a:avLst/>
          </a:prstGeom>
        </p:spPr>
      </p:pic>
    </p:spTree>
    <p:extLst>
      <p:ext uri="{BB962C8B-B14F-4D97-AF65-F5344CB8AC3E}">
        <p14:creationId xmlns:p14="http://schemas.microsoft.com/office/powerpoint/2010/main" val="250269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CA53-0883-4893-2AB6-57E597763F24}"/>
              </a:ext>
            </a:extLst>
          </p:cNvPr>
          <p:cNvSpPr>
            <a:spLocks noGrp="1"/>
          </p:cNvSpPr>
          <p:nvPr>
            <p:ph type="title"/>
          </p:nvPr>
        </p:nvSpPr>
        <p:spPr>
          <a:xfrm>
            <a:off x="693821" y="-248485"/>
            <a:ext cx="10515600" cy="1325563"/>
          </a:xfrm>
        </p:spPr>
        <p:txBody>
          <a:bodyPr>
            <a:normAutofit/>
          </a:bodyPr>
          <a:lstStyle/>
          <a:p>
            <a:pPr algn="ctr"/>
            <a:r>
              <a:rPr lang="en-US" sz="3500" b="1" dirty="0"/>
              <a:t>Order Confirmation</a:t>
            </a:r>
          </a:p>
        </p:txBody>
      </p:sp>
      <p:pic>
        <p:nvPicPr>
          <p:cNvPr id="4" name="Picture 3">
            <a:extLst>
              <a:ext uri="{FF2B5EF4-FFF2-40B4-BE49-F238E27FC236}">
                <a16:creationId xmlns:a16="http://schemas.microsoft.com/office/drawing/2014/main" id="{E700FF16-7E92-1FE0-1B20-EC4265640A4A}"/>
              </a:ext>
            </a:extLst>
          </p:cNvPr>
          <p:cNvPicPr>
            <a:picLocks noChangeAspect="1"/>
          </p:cNvPicPr>
          <p:nvPr/>
        </p:nvPicPr>
        <p:blipFill>
          <a:blip r:embed="rId2"/>
          <a:stretch>
            <a:fillRect/>
          </a:stretch>
        </p:blipFill>
        <p:spPr>
          <a:xfrm>
            <a:off x="318264" y="804905"/>
            <a:ext cx="7772400" cy="1575119"/>
          </a:xfrm>
          <a:prstGeom prst="rect">
            <a:avLst/>
          </a:prstGeom>
        </p:spPr>
      </p:pic>
      <p:pic>
        <p:nvPicPr>
          <p:cNvPr id="5" name="Picture 4">
            <a:extLst>
              <a:ext uri="{FF2B5EF4-FFF2-40B4-BE49-F238E27FC236}">
                <a16:creationId xmlns:a16="http://schemas.microsoft.com/office/drawing/2014/main" id="{E0CABBE3-A443-D8F8-0031-BDBEBF8A4495}"/>
              </a:ext>
            </a:extLst>
          </p:cNvPr>
          <p:cNvPicPr>
            <a:picLocks noChangeAspect="1"/>
          </p:cNvPicPr>
          <p:nvPr/>
        </p:nvPicPr>
        <p:blipFill>
          <a:blip r:embed="rId3"/>
          <a:stretch>
            <a:fillRect/>
          </a:stretch>
        </p:blipFill>
        <p:spPr>
          <a:xfrm>
            <a:off x="318264" y="3124108"/>
            <a:ext cx="11594349" cy="3260910"/>
          </a:xfrm>
          <a:prstGeom prst="rect">
            <a:avLst/>
          </a:prstGeom>
        </p:spPr>
      </p:pic>
    </p:spTree>
    <p:extLst>
      <p:ext uri="{BB962C8B-B14F-4D97-AF65-F5344CB8AC3E}">
        <p14:creationId xmlns:p14="http://schemas.microsoft.com/office/powerpoint/2010/main" val="448085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0A7E-4C76-E881-9D09-32A668BB5444}"/>
              </a:ext>
            </a:extLst>
          </p:cNvPr>
          <p:cNvSpPr>
            <a:spLocks noGrp="1"/>
          </p:cNvSpPr>
          <p:nvPr>
            <p:ph type="title"/>
          </p:nvPr>
        </p:nvSpPr>
        <p:spPr>
          <a:xfrm>
            <a:off x="753979" y="-260517"/>
            <a:ext cx="10515600" cy="1325563"/>
          </a:xfrm>
        </p:spPr>
        <p:txBody>
          <a:bodyPr>
            <a:normAutofit/>
          </a:bodyPr>
          <a:lstStyle/>
          <a:p>
            <a:pPr algn="ctr"/>
            <a:r>
              <a:rPr lang="en-US" sz="3500" b="1" dirty="0"/>
              <a:t>Kiosk Page</a:t>
            </a:r>
          </a:p>
        </p:txBody>
      </p:sp>
      <p:pic>
        <p:nvPicPr>
          <p:cNvPr id="4" name="Picture 3">
            <a:extLst>
              <a:ext uri="{FF2B5EF4-FFF2-40B4-BE49-F238E27FC236}">
                <a16:creationId xmlns:a16="http://schemas.microsoft.com/office/drawing/2014/main" id="{3F8265B6-EF85-FCC0-45FE-B7F485ABFD31}"/>
              </a:ext>
            </a:extLst>
          </p:cNvPr>
          <p:cNvPicPr>
            <a:picLocks noChangeAspect="1"/>
          </p:cNvPicPr>
          <p:nvPr/>
        </p:nvPicPr>
        <p:blipFill>
          <a:blip r:embed="rId2"/>
          <a:stretch>
            <a:fillRect/>
          </a:stretch>
        </p:blipFill>
        <p:spPr>
          <a:xfrm>
            <a:off x="1869480" y="641055"/>
            <a:ext cx="9054334" cy="4833183"/>
          </a:xfrm>
          <a:prstGeom prst="rect">
            <a:avLst/>
          </a:prstGeom>
        </p:spPr>
      </p:pic>
      <p:sp>
        <p:nvSpPr>
          <p:cNvPr id="5" name="TextBox 4">
            <a:extLst>
              <a:ext uri="{FF2B5EF4-FFF2-40B4-BE49-F238E27FC236}">
                <a16:creationId xmlns:a16="http://schemas.microsoft.com/office/drawing/2014/main" id="{6A708B7E-C574-763B-92C4-226FF2A19C36}"/>
              </a:ext>
            </a:extLst>
          </p:cNvPr>
          <p:cNvSpPr txBox="1"/>
          <p:nvPr/>
        </p:nvSpPr>
        <p:spPr>
          <a:xfrm>
            <a:off x="5465090" y="5847613"/>
            <a:ext cx="805029" cy="523220"/>
          </a:xfrm>
          <a:prstGeom prst="rect">
            <a:avLst/>
          </a:prstGeom>
          <a:noFill/>
        </p:spPr>
        <p:txBody>
          <a:bodyPr wrap="none" rtlCol="0">
            <a:spAutoFit/>
          </a:bodyPr>
          <a:lstStyle/>
          <a:p>
            <a:r>
              <a:rPr lang="en-US" sz="2800" b="1" dirty="0"/>
              <a:t>Kids</a:t>
            </a:r>
          </a:p>
        </p:txBody>
      </p:sp>
    </p:spTree>
    <p:extLst>
      <p:ext uri="{BB962C8B-B14F-4D97-AF65-F5344CB8AC3E}">
        <p14:creationId xmlns:p14="http://schemas.microsoft.com/office/powerpoint/2010/main" val="427614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Content Placeholder 2">
            <a:extLst>
              <a:ext uri="{FF2B5EF4-FFF2-40B4-BE49-F238E27FC236}">
                <a16:creationId xmlns:a16="http://schemas.microsoft.com/office/drawing/2014/main" id="{0AC559EF-18C7-F104-8F28-4CA083912CEB}"/>
              </a:ext>
            </a:extLst>
          </p:cNvPr>
          <p:cNvSpPr>
            <a:spLocks noGrp="1"/>
          </p:cNvSpPr>
          <p:nvPr>
            <p:ph type="title"/>
          </p:nvPr>
        </p:nvSpPr>
        <p:spPr>
          <a:xfrm>
            <a:off x="858975" y="594822"/>
            <a:ext cx="9833548" cy="1110333"/>
          </a:xfrm>
        </p:spPr>
        <p:txBody>
          <a:bodyPr vert="horz" lIns="91440" tIns="45720" rIns="91440" bIns="45720" rtlCol="0" anchor="b">
            <a:normAutofit/>
          </a:bodyPr>
          <a:lstStyle/>
          <a:p>
            <a:r>
              <a:rPr lang="en-US" sz="4000" b="1" kern="1200" dirty="0">
                <a:latin typeface="+mj-lt"/>
                <a:ea typeface="+mj-ea"/>
                <a:cs typeface="+mj-cs"/>
              </a:rPr>
              <a:t>Outline</a:t>
            </a:r>
            <a:br>
              <a:rPr lang="en-US" sz="3300" kern="1200" dirty="0">
                <a:solidFill>
                  <a:schemeClr val="tx2"/>
                </a:solidFill>
                <a:latin typeface="+mj-lt"/>
                <a:ea typeface="+mj-ea"/>
                <a:cs typeface="+mj-cs"/>
              </a:rPr>
            </a:br>
            <a:endParaRPr lang="en-US" sz="3300" kern="1200" dirty="0">
              <a:solidFill>
                <a:schemeClr val="tx2"/>
              </a:solidFill>
              <a:latin typeface="+mj-lt"/>
              <a:ea typeface="+mj-ea"/>
              <a:cs typeface="+mj-cs"/>
            </a:endParaRPr>
          </a:p>
        </p:txBody>
      </p:sp>
      <p:grpSp>
        <p:nvGrpSpPr>
          <p:cNvPr id="15" name="Group 14">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6" name="Freeform: Shape 15">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D980EA5-5BE4-1DD2-D4C8-DC41CE9F4D0A}"/>
              </a:ext>
            </a:extLst>
          </p:cNvPr>
          <p:cNvSpPr txBox="1"/>
          <p:nvPr/>
        </p:nvSpPr>
        <p:spPr>
          <a:xfrm>
            <a:off x="859280" y="767209"/>
            <a:ext cx="9833548" cy="5918404"/>
          </a:xfrm>
          <a:prstGeom prst="rect">
            <a:avLst/>
          </a:prstGeom>
        </p:spPr>
        <p:txBody>
          <a:bodyPr vert="horz" lIns="91440" tIns="45720" rIns="91440" bIns="45720" rtlCol="0" anchor="ctr">
            <a:normAutofit/>
          </a:bodyPr>
          <a:lstStyle/>
          <a:p>
            <a:pPr marL="742950" indent="-457200" defTabSz="914400">
              <a:lnSpc>
                <a:spcPct val="90000"/>
              </a:lnSpc>
              <a:spcAft>
                <a:spcPts val="600"/>
              </a:spcAft>
              <a:buFont typeface="+mj-lt"/>
              <a:buAutoNum type="arabicPeriod"/>
            </a:pPr>
            <a:r>
              <a:rPr lang="en-US" sz="2400" dirty="0"/>
              <a:t>Introduction</a:t>
            </a:r>
          </a:p>
          <a:p>
            <a:pPr marL="742950" indent="-457200" defTabSz="914400">
              <a:lnSpc>
                <a:spcPct val="90000"/>
              </a:lnSpc>
              <a:spcAft>
                <a:spcPts val="600"/>
              </a:spcAft>
              <a:buFont typeface="+mj-lt"/>
              <a:buAutoNum type="arabicPeriod"/>
            </a:pPr>
            <a:r>
              <a:rPr lang="en-US" sz="2400" dirty="0"/>
              <a:t>Tech Stack</a:t>
            </a:r>
          </a:p>
          <a:p>
            <a:pPr marL="742950" indent="-457200" defTabSz="914400">
              <a:lnSpc>
                <a:spcPct val="90000"/>
              </a:lnSpc>
              <a:spcAft>
                <a:spcPts val="600"/>
              </a:spcAft>
              <a:buFont typeface="+mj-lt"/>
              <a:buAutoNum type="arabicPeriod"/>
            </a:pPr>
            <a:r>
              <a:rPr lang="en-US" sz="2400" dirty="0"/>
              <a:t>Architecture Diagram</a:t>
            </a:r>
          </a:p>
          <a:p>
            <a:pPr marL="742950" indent="-457200" defTabSz="914400">
              <a:lnSpc>
                <a:spcPct val="90000"/>
              </a:lnSpc>
              <a:spcAft>
                <a:spcPts val="600"/>
              </a:spcAft>
              <a:buFont typeface="+mj-lt"/>
              <a:buAutoNum type="arabicPeriod"/>
            </a:pPr>
            <a:r>
              <a:rPr lang="en-US" sz="2400" dirty="0"/>
              <a:t>Use Case Diagram</a:t>
            </a:r>
          </a:p>
          <a:p>
            <a:pPr marL="742950" indent="-457200" defTabSz="914400">
              <a:lnSpc>
                <a:spcPct val="90000"/>
              </a:lnSpc>
              <a:spcAft>
                <a:spcPts val="600"/>
              </a:spcAft>
              <a:buFont typeface="+mj-lt"/>
              <a:buAutoNum type="arabicPeriod"/>
            </a:pPr>
            <a:r>
              <a:rPr lang="en-US" sz="2400" dirty="0"/>
              <a:t>User and Store Flowchart</a:t>
            </a:r>
          </a:p>
          <a:p>
            <a:pPr marL="742950" indent="-457200" defTabSz="914400">
              <a:lnSpc>
                <a:spcPct val="90000"/>
              </a:lnSpc>
              <a:spcAft>
                <a:spcPts val="600"/>
              </a:spcAft>
              <a:buFont typeface="+mj-lt"/>
              <a:buAutoNum type="arabicPeriod"/>
            </a:pPr>
            <a:r>
              <a:rPr lang="en-US" sz="2400" dirty="0"/>
              <a:t>Database</a:t>
            </a:r>
          </a:p>
          <a:p>
            <a:pPr marL="742950" indent="-457200" defTabSz="914400">
              <a:lnSpc>
                <a:spcPct val="90000"/>
              </a:lnSpc>
              <a:spcAft>
                <a:spcPts val="600"/>
              </a:spcAft>
              <a:buFont typeface="+mj-lt"/>
              <a:buAutoNum type="arabicPeriod"/>
            </a:pPr>
            <a:r>
              <a:rPr lang="en-US" sz="2400" dirty="0"/>
              <a:t>Project Structure</a:t>
            </a:r>
          </a:p>
          <a:p>
            <a:pPr marL="742950" indent="-457200" defTabSz="914400">
              <a:lnSpc>
                <a:spcPct val="90000"/>
              </a:lnSpc>
              <a:spcAft>
                <a:spcPts val="600"/>
              </a:spcAft>
              <a:buFont typeface="+mj-lt"/>
              <a:buAutoNum type="arabicPeriod"/>
            </a:pPr>
            <a:r>
              <a:rPr lang="en-US" sz="2400" dirty="0"/>
              <a:t>API End Points</a:t>
            </a:r>
          </a:p>
          <a:p>
            <a:pPr marL="742950" indent="-457200" defTabSz="914400">
              <a:lnSpc>
                <a:spcPct val="90000"/>
              </a:lnSpc>
              <a:spcAft>
                <a:spcPts val="600"/>
              </a:spcAft>
              <a:buFont typeface="+mj-lt"/>
              <a:buAutoNum type="arabicPeriod"/>
            </a:pPr>
            <a:r>
              <a:rPr lang="en-US" sz="2400" dirty="0"/>
              <a:t>Project Execution</a:t>
            </a:r>
          </a:p>
          <a:p>
            <a:pPr marL="742950" indent="-457200" defTabSz="914400">
              <a:lnSpc>
                <a:spcPct val="90000"/>
              </a:lnSpc>
              <a:spcAft>
                <a:spcPts val="600"/>
              </a:spcAft>
              <a:buFont typeface="+mj-lt"/>
              <a:buAutoNum type="arabicPeriod"/>
            </a:pPr>
            <a:r>
              <a:rPr lang="en-US" sz="2400" dirty="0"/>
              <a:t>Challenges</a:t>
            </a:r>
          </a:p>
          <a:p>
            <a:pPr marL="742950" indent="-457200" defTabSz="914400">
              <a:lnSpc>
                <a:spcPct val="90000"/>
              </a:lnSpc>
              <a:spcAft>
                <a:spcPts val="600"/>
              </a:spcAft>
              <a:buFont typeface="+mj-lt"/>
              <a:buAutoNum type="arabicPeriod"/>
            </a:pPr>
            <a:r>
              <a:rPr lang="en-US" sz="2400" dirty="0"/>
              <a:t>Conclusion</a:t>
            </a:r>
          </a:p>
        </p:txBody>
      </p:sp>
    </p:spTree>
    <p:extLst>
      <p:ext uri="{BB962C8B-B14F-4D97-AF65-F5344CB8AC3E}">
        <p14:creationId xmlns:p14="http://schemas.microsoft.com/office/powerpoint/2010/main" val="1626932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3496F-2AFD-F876-C1F5-FA3B81F5BC03}"/>
              </a:ext>
            </a:extLst>
          </p:cNvPr>
          <p:cNvPicPr>
            <a:picLocks noChangeAspect="1"/>
          </p:cNvPicPr>
          <p:nvPr/>
        </p:nvPicPr>
        <p:blipFill>
          <a:blip r:embed="rId2"/>
          <a:stretch>
            <a:fillRect/>
          </a:stretch>
        </p:blipFill>
        <p:spPr>
          <a:xfrm>
            <a:off x="163286" y="130629"/>
            <a:ext cx="5606470" cy="2972715"/>
          </a:xfrm>
          <a:prstGeom prst="rect">
            <a:avLst/>
          </a:prstGeom>
        </p:spPr>
      </p:pic>
      <p:sp>
        <p:nvSpPr>
          <p:cNvPr id="6" name="TextBox 5">
            <a:extLst>
              <a:ext uri="{FF2B5EF4-FFF2-40B4-BE49-F238E27FC236}">
                <a16:creationId xmlns:a16="http://schemas.microsoft.com/office/drawing/2014/main" id="{9DAF170B-9BEA-C2DB-C88D-696F37FBC9F7}"/>
              </a:ext>
            </a:extLst>
          </p:cNvPr>
          <p:cNvSpPr txBox="1"/>
          <p:nvPr/>
        </p:nvSpPr>
        <p:spPr>
          <a:xfrm>
            <a:off x="832758" y="3249386"/>
            <a:ext cx="1616528" cy="523220"/>
          </a:xfrm>
          <a:prstGeom prst="rect">
            <a:avLst/>
          </a:prstGeom>
          <a:noFill/>
        </p:spPr>
        <p:txBody>
          <a:bodyPr wrap="square" rtlCol="0">
            <a:spAutoFit/>
          </a:bodyPr>
          <a:lstStyle/>
          <a:p>
            <a:r>
              <a:rPr lang="en-US" sz="2800" b="1" dirty="0"/>
              <a:t>Male</a:t>
            </a:r>
          </a:p>
        </p:txBody>
      </p:sp>
      <p:pic>
        <p:nvPicPr>
          <p:cNvPr id="7" name="Picture 6">
            <a:extLst>
              <a:ext uri="{FF2B5EF4-FFF2-40B4-BE49-F238E27FC236}">
                <a16:creationId xmlns:a16="http://schemas.microsoft.com/office/drawing/2014/main" id="{6BA01CEA-A4A3-8027-E96A-17A1ED9CFFDB}"/>
              </a:ext>
            </a:extLst>
          </p:cNvPr>
          <p:cNvPicPr>
            <a:picLocks noChangeAspect="1"/>
          </p:cNvPicPr>
          <p:nvPr/>
        </p:nvPicPr>
        <p:blipFill>
          <a:blip r:embed="rId3"/>
          <a:stretch>
            <a:fillRect/>
          </a:stretch>
        </p:blipFill>
        <p:spPr>
          <a:xfrm>
            <a:off x="4991585" y="2934760"/>
            <a:ext cx="7037129" cy="3792611"/>
          </a:xfrm>
          <a:prstGeom prst="rect">
            <a:avLst/>
          </a:prstGeom>
        </p:spPr>
      </p:pic>
      <p:sp>
        <p:nvSpPr>
          <p:cNvPr id="8" name="TextBox 7">
            <a:extLst>
              <a:ext uri="{FF2B5EF4-FFF2-40B4-BE49-F238E27FC236}">
                <a16:creationId xmlns:a16="http://schemas.microsoft.com/office/drawing/2014/main" id="{14C277CD-AA95-8C10-B231-459BC0334431}"/>
              </a:ext>
            </a:extLst>
          </p:cNvPr>
          <p:cNvSpPr txBox="1"/>
          <p:nvPr/>
        </p:nvSpPr>
        <p:spPr>
          <a:xfrm>
            <a:off x="8867720" y="2237014"/>
            <a:ext cx="1264642" cy="523220"/>
          </a:xfrm>
          <a:prstGeom prst="rect">
            <a:avLst/>
          </a:prstGeom>
          <a:noFill/>
        </p:spPr>
        <p:txBody>
          <a:bodyPr wrap="none" rtlCol="0">
            <a:spAutoFit/>
          </a:bodyPr>
          <a:lstStyle/>
          <a:p>
            <a:pPr algn="ctr"/>
            <a:r>
              <a:rPr lang="en-US" sz="2800" b="1" dirty="0"/>
              <a:t>Female</a:t>
            </a:r>
          </a:p>
        </p:txBody>
      </p:sp>
    </p:spTree>
    <p:extLst>
      <p:ext uri="{BB962C8B-B14F-4D97-AF65-F5344CB8AC3E}">
        <p14:creationId xmlns:p14="http://schemas.microsoft.com/office/powerpoint/2010/main" val="339175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22C7-BC9C-0DE8-F6A9-E5A76C3ECFFE}"/>
              </a:ext>
            </a:extLst>
          </p:cNvPr>
          <p:cNvSpPr>
            <a:spLocks noGrp="1"/>
          </p:cNvSpPr>
          <p:nvPr>
            <p:ph type="title"/>
          </p:nvPr>
        </p:nvSpPr>
        <p:spPr>
          <a:xfrm>
            <a:off x="838200" y="-222704"/>
            <a:ext cx="10515600" cy="1325563"/>
          </a:xfrm>
        </p:spPr>
        <p:txBody>
          <a:bodyPr/>
          <a:lstStyle/>
          <a:p>
            <a:pPr algn="ctr"/>
            <a:r>
              <a:rPr lang="en-US" dirty="0"/>
              <a:t>Browse products on kiosk</a:t>
            </a:r>
          </a:p>
        </p:txBody>
      </p:sp>
      <p:pic>
        <p:nvPicPr>
          <p:cNvPr id="4" name="Picture 3">
            <a:extLst>
              <a:ext uri="{FF2B5EF4-FFF2-40B4-BE49-F238E27FC236}">
                <a16:creationId xmlns:a16="http://schemas.microsoft.com/office/drawing/2014/main" id="{A0FD484E-E74B-AA90-9A1F-C0E4B7CFAA91}"/>
              </a:ext>
            </a:extLst>
          </p:cNvPr>
          <p:cNvPicPr>
            <a:picLocks noChangeAspect="1"/>
          </p:cNvPicPr>
          <p:nvPr/>
        </p:nvPicPr>
        <p:blipFill>
          <a:blip r:embed="rId2"/>
          <a:stretch>
            <a:fillRect/>
          </a:stretch>
        </p:blipFill>
        <p:spPr>
          <a:xfrm>
            <a:off x="1638300" y="1034447"/>
            <a:ext cx="9144000" cy="4789106"/>
          </a:xfrm>
          <a:prstGeom prst="rect">
            <a:avLst/>
          </a:prstGeom>
        </p:spPr>
      </p:pic>
    </p:spTree>
    <p:extLst>
      <p:ext uri="{BB962C8B-B14F-4D97-AF65-F5344CB8AC3E}">
        <p14:creationId xmlns:p14="http://schemas.microsoft.com/office/powerpoint/2010/main" val="95132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C4E86A-F3CA-9E1A-E0F9-BBF16D27E6D3}"/>
              </a:ext>
            </a:extLst>
          </p:cNvPr>
          <p:cNvPicPr>
            <a:picLocks noChangeAspect="1"/>
          </p:cNvPicPr>
          <p:nvPr/>
        </p:nvPicPr>
        <p:blipFill>
          <a:blip r:embed="rId2"/>
          <a:stretch>
            <a:fillRect/>
          </a:stretch>
        </p:blipFill>
        <p:spPr>
          <a:xfrm>
            <a:off x="571500" y="88722"/>
            <a:ext cx="6368143" cy="3405592"/>
          </a:xfrm>
          <a:prstGeom prst="rect">
            <a:avLst/>
          </a:prstGeom>
        </p:spPr>
      </p:pic>
      <p:pic>
        <p:nvPicPr>
          <p:cNvPr id="5" name="Picture 4">
            <a:extLst>
              <a:ext uri="{FF2B5EF4-FFF2-40B4-BE49-F238E27FC236}">
                <a16:creationId xmlns:a16="http://schemas.microsoft.com/office/drawing/2014/main" id="{D349601D-78B0-AB1E-4D70-2F133C9E8471}"/>
              </a:ext>
            </a:extLst>
          </p:cNvPr>
          <p:cNvPicPr>
            <a:picLocks noChangeAspect="1"/>
          </p:cNvPicPr>
          <p:nvPr/>
        </p:nvPicPr>
        <p:blipFill>
          <a:blip r:embed="rId3"/>
          <a:stretch>
            <a:fillRect/>
          </a:stretch>
        </p:blipFill>
        <p:spPr>
          <a:xfrm>
            <a:off x="4212771" y="3244932"/>
            <a:ext cx="7979229" cy="3405593"/>
          </a:xfrm>
          <a:prstGeom prst="rect">
            <a:avLst/>
          </a:prstGeom>
        </p:spPr>
      </p:pic>
    </p:spTree>
    <p:extLst>
      <p:ext uri="{BB962C8B-B14F-4D97-AF65-F5344CB8AC3E}">
        <p14:creationId xmlns:p14="http://schemas.microsoft.com/office/powerpoint/2010/main" val="277222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0D20-99A1-B9B1-F1B9-F36B0CADB978}"/>
              </a:ext>
            </a:extLst>
          </p:cNvPr>
          <p:cNvSpPr>
            <a:spLocks noGrp="1"/>
          </p:cNvSpPr>
          <p:nvPr>
            <p:ph type="title"/>
          </p:nvPr>
        </p:nvSpPr>
        <p:spPr>
          <a:xfrm>
            <a:off x="628135" y="-326853"/>
            <a:ext cx="10515600" cy="1325563"/>
          </a:xfrm>
        </p:spPr>
        <p:txBody>
          <a:bodyPr>
            <a:normAutofit/>
          </a:bodyPr>
          <a:lstStyle/>
          <a:p>
            <a:pPr algn="ctr"/>
            <a:r>
              <a:rPr lang="en-US" sz="3500" b="1" dirty="0"/>
              <a:t>Kiosk cart</a:t>
            </a:r>
          </a:p>
        </p:txBody>
      </p:sp>
      <p:pic>
        <p:nvPicPr>
          <p:cNvPr id="4" name="Picture 3">
            <a:extLst>
              <a:ext uri="{FF2B5EF4-FFF2-40B4-BE49-F238E27FC236}">
                <a16:creationId xmlns:a16="http://schemas.microsoft.com/office/drawing/2014/main" id="{DFD4F3B2-85BC-5313-F552-129645CD1AAB}"/>
              </a:ext>
            </a:extLst>
          </p:cNvPr>
          <p:cNvPicPr>
            <a:picLocks noChangeAspect="1"/>
          </p:cNvPicPr>
          <p:nvPr/>
        </p:nvPicPr>
        <p:blipFill>
          <a:blip r:embed="rId2"/>
          <a:stretch>
            <a:fillRect/>
          </a:stretch>
        </p:blipFill>
        <p:spPr>
          <a:xfrm>
            <a:off x="1641389" y="802117"/>
            <a:ext cx="9298304" cy="5190909"/>
          </a:xfrm>
          <a:prstGeom prst="rect">
            <a:avLst/>
          </a:prstGeom>
        </p:spPr>
      </p:pic>
    </p:spTree>
    <p:extLst>
      <p:ext uri="{BB962C8B-B14F-4D97-AF65-F5344CB8AC3E}">
        <p14:creationId xmlns:p14="http://schemas.microsoft.com/office/powerpoint/2010/main" val="2441925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87AA-8FFE-9AE3-2FEE-2BF9C9083946}"/>
              </a:ext>
            </a:extLst>
          </p:cNvPr>
          <p:cNvSpPr>
            <a:spLocks noGrp="1"/>
          </p:cNvSpPr>
          <p:nvPr>
            <p:ph type="title"/>
          </p:nvPr>
        </p:nvSpPr>
        <p:spPr>
          <a:xfrm>
            <a:off x="838200" y="-240356"/>
            <a:ext cx="10515600" cy="1325563"/>
          </a:xfrm>
        </p:spPr>
        <p:txBody>
          <a:bodyPr>
            <a:normAutofit/>
          </a:bodyPr>
          <a:lstStyle/>
          <a:p>
            <a:pPr algn="ctr"/>
            <a:r>
              <a:rPr lang="en-US" sz="3500" b="1" dirty="0"/>
              <a:t>Kiosk Checkout page</a:t>
            </a:r>
          </a:p>
        </p:txBody>
      </p:sp>
      <p:pic>
        <p:nvPicPr>
          <p:cNvPr id="4" name="Picture 3">
            <a:extLst>
              <a:ext uri="{FF2B5EF4-FFF2-40B4-BE49-F238E27FC236}">
                <a16:creationId xmlns:a16="http://schemas.microsoft.com/office/drawing/2014/main" id="{3D80A2EA-DAB1-4980-5035-2CE2C780A8CB}"/>
              </a:ext>
            </a:extLst>
          </p:cNvPr>
          <p:cNvPicPr>
            <a:picLocks noChangeAspect="1"/>
          </p:cNvPicPr>
          <p:nvPr/>
        </p:nvPicPr>
        <p:blipFill>
          <a:blip r:embed="rId2"/>
          <a:stretch>
            <a:fillRect/>
          </a:stretch>
        </p:blipFill>
        <p:spPr>
          <a:xfrm>
            <a:off x="0" y="693249"/>
            <a:ext cx="7772400" cy="4186398"/>
          </a:xfrm>
          <a:prstGeom prst="rect">
            <a:avLst/>
          </a:prstGeom>
        </p:spPr>
      </p:pic>
      <p:pic>
        <p:nvPicPr>
          <p:cNvPr id="5" name="Picture 4">
            <a:extLst>
              <a:ext uri="{FF2B5EF4-FFF2-40B4-BE49-F238E27FC236}">
                <a16:creationId xmlns:a16="http://schemas.microsoft.com/office/drawing/2014/main" id="{D1835780-5620-8D96-0661-EEEC1D7F38C1}"/>
              </a:ext>
            </a:extLst>
          </p:cNvPr>
          <p:cNvPicPr>
            <a:picLocks noChangeAspect="1"/>
          </p:cNvPicPr>
          <p:nvPr/>
        </p:nvPicPr>
        <p:blipFill>
          <a:blip r:embed="rId3"/>
          <a:stretch>
            <a:fillRect/>
          </a:stretch>
        </p:blipFill>
        <p:spPr>
          <a:xfrm>
            <a:off x="5931242" y="3524934"/>
            <a:ext cx="6260757" cy="3333065"/>
          </a:xfrm>
          <a:prstGeom prst="rect">
            <a:avLst/>
          </a:prstGeom>
        </p:spPr>
      </p:pic>
    </p:spTree>
    <p:extLst>
      <p:ext uri="{BB962C8B-B14F-4D97-AF65-F5344CB8AC3E}">
        <p14:creationId xmlns:p14="http://schemas.microsoft.com/office/powerpoint/2010/main" val="5418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6B4E-08A2-FC73-53C2-224D31AD0C91}"/>
              </a:ext>
            </a:extLst>
          </p:cNvPr>
          <p:cNvSpPr>
            <a:spLocks noGrp="1"/>
          </p:cNvSpPr>
          <p:nvPr>
            <p:ph type="title"/>
          </p:nvPr>
        </p:nvSpPr>
        <p:spPr>
          <a:xfrm>
            <a:off x="838200" y="-314497"/>
            <a:ext cx="10515600" cy="1325563"/>
          </a:xfrm>
        </p:spPr>
        <p:txBody>
          <a:bodyPr>
            <a:normAutofit/>
          </a:bodyPr>
          <a:lstStyle/>
          <a:p>
            <a:pPr algn="ctr"/>
            <a:r>
              <a:rPr lang="en-US" sz="3500" b="1" dirty="0"/>
              <a:t>Order Confirmation</a:t>
            </a:r>
          </a:p>
        </p:txBody>
      </p:sp>
      <p:pic>
        <p:nvPicPr>
          <p:cNvPr id="4" name="Picture 3">
            <a:extLst>
              <a:ext uri="{FF2B5EF4-FFF2-40B4-BE49-F238E27FC236}">
                <a16:creationId xmlns:a16="http://schemas.microsoft.com/office/drawing/2014/main" id="{C697E085-DA52-09F4-282F-AD9A6C9A73AC}"/>
              </a:ext>
            </a:extLst>
          </p:cNvPr>
          <p:cNvPicPr>
            <a:picLocks noChangeAspect="1"/>
          </p:cNvPicPr>
          <p:nvPr/>
        </p:nvPicPr>
        <p:blipFill>
          <a:blip r:embed="rId2"/>
          <a:stretch>
            <a:fillRect/>
          </a:stretch>
        </p:blipFill>
        <p:spPr>
          <a:xfrm>
            <a:off x="1124620" y="1403396"/>
            <a:ext cx="9942760" cy="3032680"/>
          </a:xfrm>
          <a:prstGeom prst="rect">
            <a:avLst/>
          </a:prstGeom>
        </p:spPr>
      </p:pic>
    </p:spTree>
    <p:extLst>
      <p:ext uri="{BB962C8B-B14F-4D97-AF65-F5344CB8AC3E}">
        <p14:creationId xmlns:p14="http://schemas.microsoft.com/office/powerpoint/2010/main" val="4039054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B32E-7847-D2C1-B6AE-AF26337B83DD}"/>
              </a:ext>
            </a:extLst>
          </p:cNvPr>
          <p:cNvSpPr>
            <a:spLocks noGrp="1"/>
          </p:cNvSpPr>
          <p:nvPr>
            <p:ph type="title"/>
          </p:nvPr>
        </p:nvSpPr>
        <p:spPr>
          <a:xfrm>
            <a:off x="356286" y="-203285"/>
            <a:ext cx="10515600" cy="1325563"/>
          </a:xfrm>
        </p:spPr>
        <p:txBody>
          <a:bodyPr/>
          <a:lstStyle/>
          <a:p>
            <a:pPr algn="ctr"/>
            <a:r>
              <a:rPr lang="en-US" b="1" dirty="0"/>
              <a:t>Challenges</a:t>
            </a:r>
          </a:p>
        </p:txBody>
      </p:sp>
      <p:sp>
        <p:nvSpPr>
          <p:cNvPr id="3" name="Content Placeholder 2">
            <a:extLst>
              <a:ext uri="{FF2B5EF4-FFF2-40B4-BE49-F238E27FC236}">
                <a16:creationId xmlns:a16="http://schemas.microsoft.com/office/drawing/2014/main" id="{E9CAC158-97D8-5D69-446F-3D900B3628F9}"/>
              </a:ext>
            </a:extLst>
          </p:cNvPr>
          <p:cNvSpPr>
            <a:spLocks noGrp="1"/>
          </p:cNvSpPr>
          <p:nvPr>
            <p:ph idx="1"/>
          </p:nvPr>
        </p:nvSpPr>
        <p:spPr>
          <a:xfrm>
            <a:off x="751703" y="824727"/>
            <a:ext cx="10515600" cy="5946775"/>
          </a:xfrm>
        </p:spPr>
        <p:txBody>
          <a:bodyPr/>
          <a:lstStyle/>
          <a:p>
            <a:pPr marL="457200" indent="-457200">
              <a:buAutoNum type="arabicPeriod"/>
            </a:pPr>
            <a:r>
              <a:rPr lang="en-US" sz="2300" b="1" dirty="0" err="1"/>
              <a:t>Mongodb</a:t>
            </a:r>
            <a:r>
              <a:rPr lang="en-US" sz="2300" b="1" dirty="0"/>
              <a:t> connection: </a:t>
            </a:r>
            <a:r>
              <a:rPr lang="en-US" sz="2300" dirty="0"/>
              <a:t>I faced some issues when trying to connect to MongoDB, which is the database I used for the project. The connection kept failing due to problems like incorrect settings and outdated software versions. After some troubleshooting, I figured out the issue was with the network configuration and the database driver. Once I fixed these, the connection worked, and I could continue with the project.</a:t>
            </a:r>
          </a:p>
          <a:p>
            <a:pPr marL="457200" indent="-457200">
              <a:buAutoNum type="arabicPeriod"/>
            </a:pPr>
            <a:r>
              <a:rPr lang="en-US" sz="2300" b="1" dirty="0"/>
              <a:t>Security Configs: </a:t>
            </a:r>
            <a:r>
              <a:rPr lang="en-US" sz="2300" dirty="0"/>
              <a:t>I had trouble with the security settings when connecting to MongoDB. The database kept blocking my access because the security configurations were too strict. After adjusting the permissions and making sure my credentials were correct, I was finally able to connect and move forward with the project.</a:t>
            </a:r>
          </a:p>
          <a:p>
            <a:pPr marL="457200" indent="-457200">
              <a:buAutoNum type="arabicPeriod"/>
            </a:pPr>
            <a:r>
              <a:rPr lang="en-US" sz="2300" b="1" dirty="0"/>
              <a:t>API execution: </a:t>
            </a:r>
            <a:r>
              <a:rPr lang="en-US" sz="2300" dirty="0"/>
              <a:t>I ran into issues while creating the REST API for my project. The problem was that some of the endpoints weren't working correctly because of mistakes in how I set up the routes and handled requests. After debugging and fixing the code, the API started functioning as expected, and I could connect it to the rest of the application.</a:t>
            </a:r>
          </a:p>
        </p:txBody>
      </p:sp>
    </p:spTree>
    <p:extLst>
      <p:ext uri="{BB962C8B-B14F-4D97-AF65-F5344CB8AC3E}">
        <p14:creationId xmlns:p14="http://schemas.microsoft.com/office/powerpoint/2010/main" val="27075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9508-9D1E-FC0C-A464-C78BAD8E7797}"/>
              </a:ext>
            </a:extLst>
          </p:cNvPr>
          <p:cNvSpPr>
            <a:spLocks noGrp="1"/>
          </p:cNvSpPr>
          <p:nvPr>
            <p:ph type="title"/>
          </p:nvPr>
        </p:nvSpPr>
        <p:spPr>
          <a:xfrm>
            <a:off x="615779" y="-203286"/>
            <a:ext cx="10515600" cy="1325563"/>
          </a:xfrm>
        </p:spPr>
        <p:txBody>
          <a:bodyPr/>
          <a:lstStyle/>
          <a:p>
            <a:pPr algn="ctr"/>
            <a:r>
              <a:rPr lang="en-US" b="1" dirty="0"/>
              <a:t>Conclusion:</a:t>
            </a:r>
          </a:p>
        </p:txBody>
      </p:sp>
      <p:sp>
        <p:nvSpPr>
          <p:cNvPr id="3" name="Content Placeholder 2">
            <a:extLst>
              <a:ext uri="{FF2B5EF4-FFF2-40B4-BE49-F238E27FC236}">
                <a16:creationId xmlns:a16="http://schemas.microsoft.com/office/drawing/2014/main" id="{524D8B58-9133-20D4-DD3F-75E883F9BB48}"/>
              </a:ext>
            </a:extLst>
          </p:cNvPr>
          <p:cNvSpPr>
            <a:spLocks noGrp="1"/>
          </p:cNvSpPr>
          <p:nvPr>
            <p:ph idx="1"/>
          </p:nvPr>
        </p:nvSpPr>
        <p:spPr>
          <a:xfrm>
            <a:off x="838200" y="849441"/>
            <a:ext cx="10515600" cy="5699639"/>
          </a:xfrm>
        </p:spPr>
        <p:txBody>
          <a:bodyPr>
            <a:normAutofit/>
          </a:bodyPr>
          <a:lstStyle/>
          <a:p>
            <a:pPr marL="514350" indent="-514350">
              <a:buFont typeface="+mj-lt"/>
              <a:buAutoNum type="arabicPeriod"/>
            </a:pPr>
            <a:r>
              <a:rPr lang="en-US" dirty="0"/>
              <a:t>In conclusion, I successfully built both the API and the front-end pages for "The Smart Trial Studio," ensuring everything works seamlessly together. </a:t>
            </a:r>
          </a:p>
          <a:p>
            <a:pPr marL="514350" indent="-514350">
              <a:buFont typeface="+mj-lt"/>
              <a:buAutoNum type="arabicPeriod"/>
            </a:pPr>
            <a:r>
              <a:rPr lang="en-US" dirty="0"/>
              <a:t>I managed to connect the front-end with the back-end using the tech stack we selected, including Spring Boot and MongoDB.</a:t>
            </a:r>
          </a:p>
          <a:p>
            <a:pPr marL="514350" indent="-514350">
              <a:buFont typeface="+mj-lt"/>
              <a:buAutoNum type="arabicPeriod"/>
            </a:pPr>
            <a:r>
              <a:rPr lang="en-US" dirty="0"/>
              <a:t>Despite facing challenges along the way, such as dealing with connectivity issues and setting up security configurations, I was able to overcome them effectively. </a:t>
            </a:r>
          </a:p>
          <a:p>
            <a:pPr marL="514350" indent="-514350">
              <a:buFont typeface="+mj-lt"/>
              <a:buAutoNum type="arabicPeriod"/>
            </a:pPr>
            <a:r>
              <a:rPr lang="en-US" dirty="0"/>
              <a:t>Additionally, I developed a complete end-to-end kiosk system from scratch, making the shopping experience more integrated and user-friendly. </a:t>
            </a:r>
          </a:p>
          <a:p>
            <a:pPr marL="514350" indent="-514350">
              <a:buFont typeface="+mj-lt"/>
              <a:buAutoNum type="arabicPeriod"/>
            </a:pPr>
            <a:r>
              <a:rPr lang="en-US" dirty="0"/>
              <a:t>This project has streamlined the way customers shop for clothing, bridging the gap between online and in-store trials.</a:t>
            </a:r>
          </a:p>
        </p:txBody>
      </p:sp>
    </p:spTree>
    <p:extLst>
      <p:ext uri="{BB962C8B-B14F-4D97-AF65-F5344CB8AC3E}">
        <p14:creationId xmlns:p14="http://schemas.microsoft.com/office/powerpoint/2010/main" val="358940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772BEA9-4CED-7C38-661C-005EC8C71280}"/>
              </a:ext>
            </a:extLst>
          </p:cNvPr>
          <p:cNvSpPr>
            <a:spLocks noGrp="1"/>
          </p:cNvSpPr>
          <p:nvPr>
            <p:ph type="title"/>
          </p:nvPr>
        </p:nvSpPr>
        <p:spPr>
          <a:xfrm>
            <a:off x="1064264" y="151559"/>
            <a:ext cx="9833548" cy="775292"/>
          </a:xfrm>
        </p:spPr>
        <p:txBody>
          <a:bodyPr anchor="b">
            <a:normAutofit/>
          </a:bodyPr>
          <a:lstStyle/>
          <a:p>
            <a:pPr algn="ctr"/>
            <a:r>
              <a:rPr lang="en-US" b="1" dirty="0"/>
              <a:t>Introduction</a:t>
            </a:r>
            <a:endParaRPr lang="en-US" sz="3600" b="1" dirty="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9AD2483-AC7E-464B-16F1-C39A93C22D73}"/>
              </a:ext>
            </a:extLst>
          </p:cNvPr>
          <p:cNvSpPr>
            <a:spLocks noGrp="1"/>
          </p:cNvSpPr>
          <p:nvPr>
            <p:ph idx="1"/>
          </p:nvPr>
        </p:nvSpPr>
        <p:spPr>
          <a:xfrm>
            <a:off x="673740" y="1513556"/>
            <a:ext cx="10844213" cy="4757738"/>
          </a:xfrm>
        </p:spPr>
        <p:txBody>
          <a:bodyPr>
            <a:normAutofit/>
          </a:bodyPr>
          <a:lstStyle/>
          <a:p>
            <a:pPr>
              <a:buFont typeface="Wingdings" pitchFamily="2" charset="2"/>
              <a:buChar char="q"/>
            </a:pPr>
            <a:r>
              <a:rPr lang="en-US" sz="2900" dirty="0"/>
              <a:t>Revolutionizing the way we whop for clothing: The Smart Trial Studio offers an innovative approach to shopping. </a:t>
            </a:r>
          </a:p>
          <a:p>
            <a:pPr>
              <a:buFont typeface="Wingdings" pitchFamily="2" charset="2"/>
              <a:buChar char="q"/>
            </a:pPr>
            <a:r>
              <a:rPr lang="en-US" sz="2900" dirty="0"/>
              <a:t> The kiosk has been introduced in the project to streamline the shopping experience by allowing customers to browse products, manage their cart, and place orders directly from an intuitive interface. </a:t>
            </a:r>
          </a:p>
          <a:p>
            <a:pPr>
              <a:buFont typeface="Wingdings" pitchFamily="2" charset="2"/>
              <a:buChar char="q"/>
            </a:pPr>
            <a:r>
              <a:rPr lang="en-US" sz="2900" dirty="0"/>
              <a:t>Enhanced Shopping Experience: This service reduces the time and hassle of traditional shopping while enhancing the overall experience with personalized convenience and flexibility </a:t>
            </a:r>
          </a:p>
          <a:p>
            <a:pPr algn="just">
              <a:buFont typeface="Wingdings" pitchFamily="2" charset="2"/>
              <a:buChar char="q"/>
            </a:pPr>
            <a:endParaRPr lang="en-US" dirty="0"/>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676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1D243-5187-7A0C-9E6F-D3747C039203}"/>
              </a:ext>
            </a:extLst>
          </p:cNvPr>
          <p:cNvSpPr>
            <a:spLocks noGrp="1"/>
          </p:cNvSpPr>
          <p:nvPr>
            <p:ph type="title"/>
          </p:nvPr>
        </p:nvSpPr>
        <p:spPr>
          <a:xfrm>
            <a:off x="838200" y="365125"/>
            <a:ext cx="10515600" cy="1325563"/>
          </a:xfrm>
        </p:spPr>
        <p:txBody>
          <a:bodyPr>
            <a:normAutofit/>
          </a:bodyPr>
          <a:lstStyle/>
          <a:p>
            <a:r>
              <a:rPr lang="en-US" sz="5400" b="1" dirty="0"/>
              <a:t>Tech Stack</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B9CA03-711A-F294-795F-8ADD2FBFD289}"/>
              </a:ext>
            </a:extLst>
          </p:cNvPr>
          <p:cNvSpPr>
            <a:spLocks noGrp="1"/>
          </p:cNvSpPr>
          <p:nvPr>
            <p:ph idx="1"/>
          </p:nvPr>
        </p:nvSpPr>
        <p:spPr>
          <a:xfrm>
            <a:off x="669036" y="2207725"/>
            <a:ext cx="11074908" cy="4894114"/>
          </a:xfrm>
        </p:spPr>
        <p:txBody>
          <a:bodyPr>
            <a:noAutofit/>
          </a:bodyPr>
          <a:lstStyle/>
          <a:p>
            <a:pPr>
              <a:buFont typeface="Wingdings" pitchFamily="2" charset="2"/>
              <a:buChar char="q"/>
            </a:pPr>
            <a:r>
              <a:rPr lang="en-US" sz="1600" dirty="0">
                <a:effectLst/>
                <a:latin typeface="Helvetica" pitchFamily="2" charset="0"/>
              </a:rPr>
              <a:t>  </a:t>
            </a:r>
            <a:r>
              <a:rPr lang="en-US" sz="1600" b="1" dirty="0" err="1">
                <a:effectLst/>
                <a:latin typeface="Helvetica" pitchFamily="2" charset="0"/>
              </a:rPr>
              <a:t>Sprinboot</a:t>
            </a:r>
            <a:r>
              <a:rPr lang="en-US" sz="1600" b="1" dirty="0">
                <a:latin typeface="Helvetica" pitchFamily="2" charset="0"/>
              </a:rPr>
              <a:t>: </a:t>
            </a:r>
            <a:r>
              <a:rPr lang="en-US" sz="1600" dirty="0">
                <a:latin typeface="ArialMT"/>
              </a:rPr>
              <a:t>Java Spring Boot is an open-source tool that makes it easier to use Java-based </a:t>
            </a:r>
          </a:p>
          <a:p>
            <a:pPr marL="0" indent="0">
              <a:buNone/>
            </a:pPr>
            <a:r>
              <a:rPr lang="en-US" sz="1600" dirty="0">
                <a:latin typeface="ArialMT"/>
              </a:rPr>
              <a:t>      frameworks to create microservices and web apps.</a:t>
            </a:r>
            <a:endParaRPr lang="en-US" sz="1600" dirty="0">
              <a:effectLst/>
              <a:latin typeface="Helvetica" pitchFamily="2" charset="0"/>
            </a:endParaRPr>
          </a:p>
          <a:p>
            <a:pPr>
              <a:buFont typeface="Wingdings" pitchFamily="2" charset="2"/>
              <a:buChar char="q"/>
            </a:pPr>
            <a:r>
              <a:rPr lang="en-US" sz="1600" b="1" dirty="0">
                <a:effectLst/>
                <a:latin typeface="Helvetica" pitchFamily="2" charset="0"/>
              </a:rPr>
              <a:t>  Java: </a:t>
            </a:r>
            <a:r>
              <a:rPr lang="en-US" sz="1600" dirty="0">
                <a:effectLst/>
                <a:latin typeface="Helvetica" pitchFamily="2" charset="0"/>
              </a:rPr>
              <a:t>Java is a versatile, object-oriented programming language designed for building platform-independent, </a:t>
            </a:r>
            <a:r>
              <a:rPr lang="en-US" sz="1600" dirty="0">
                <a:latin typeface="Helvetica" pitchFamily="2" charset="0"/>
              </a:rPr>
              <a:t>   </a:t>
            </a:r>
          </a:p>
          <a:p>
            <a:pPr marL="0" indent="0">
              <a:buNone/>
            </a:pPr>
            <a:r>
              <a:rPr lang="en-US" sz="1600" dirty="0">
                <a:latin typeface="Helvetica" pitchFamily="2" charset="0"/>
              </a:rPr>
              <a:t>      </a:t>
            </a:r>
            <a:r>
              <a:rPr lang="en-US" sz="1600" dirty="0">
                <a:effectLst/>
                <a:latin typeface="Helvetica" pitchFamily="2" charset="0"/>
              </a:rPr>
              <a:t>secure, and high-performance applications.</a:t>
            </a:r>
          </a:p>
          <a:p>
            <a:pPr>
              <a:buFont typeface="Wingdings" pitchFamily="2" charset="2"/>
              <a:buChar char="q"/>
            </a:pPr>
            <a:r>
              <a:rPr lang="en-US" sz="1600" b="1" dirty="0" err="1">
                <a:effectLst/>
                <a:latin typeface="Helvetica" pitchFamily="2" charset="0"/>
              </a:rPr>
              <a:t>Mongodb</a:t>
            </a:r>
            <a:r>
              <a:rPr lang="en-US" sz="1600" b="1" dirty="0">
                <a:latin typeface="Helvetica" pitchFamily="2" charset="0"/>
              </a:rPr>
              <a:t>: </a:t>
            </a:r>
            <a:r>
              <a:rPr lang="en-US" sz="1600" dirty="0">
                <a:latin typeface="ArialMT"/>
              </a:rPr>
              <a:t>MongoDB is the document database designed to make it easy for developers to work with data in </a:t>
            </a:r>
          </a:p>
          <a:p>
            <a:pPr marL="0" indent="0">
              <a:buNone/>
            </a:pPr>
            <a:r>
              <a:rPr lang="en-US" sz="1600" dirty="0">
                <a:latin typeface="ArialMT"/>
              </a:rPr>
              <a:t>    any form, and from any programming language.</a:t>
            </a:r>
            <a:endParaRPr lang="en-US" sz="1600" dirty="0">
              <a:latin typeface="Helvetica" pitchFamily="2" charset="0"/>
            </a:endParaRPr>
          </a:p>
          <a:p>
            <a:pPr>
              <a:buFont typeface="Wingdings" pitchFamily="2" charset="2"/>
              <a:buChar char="q"/>
            </a:pPr>
            <a:r>
              <a:rPr lang="en-US" sz="1600" b="1" dirty="0">
                <a:effectLst/>
                <a:latin typeface="Helvetica" pitchFamily="2" charset="0"/>
              </a:rPr>
              <a:t>  HTML: </a:t>
            </a:r>
            <a:r>
              <a:rPr lang="en-US" sz="1600" dirty="0">
                <a:effectLst/>
                <a:latin typeface="Helvetica" pitchFamily="2" charset="0"/>
              </a:rPr>
              <a:t>HTML (</a:t>
            </a:r>
            <a:r>
              <a:rPr lang="en-US" sz="1600" dirty="0" err="1">
                <a:effectLst/>
                <a:latin typeface="Helvetica" pitchFamily="2" charset="0"/>
              </a:rPr>
              <a:t>HyperText</a:t>
            </a:r>
            <a:r>
              <a:rPr lang="en-US" sz="1600" dirty="0">
                <a:effectLst/>
                <a:latin typeface="Helvetica" pitchFamily="2" charset="0"/>
              </a:rPr>
              <a:t> Markup Language) is the standard language used to create and structure content on </a:t>
            </a:r>
          </a:p>
          <a:p>
            <a:pPr marL="0" indent="0">
              <a:buNone/>
            </a:pPr>
            <a:r>
              <a:rPr lang="en-US" sz="1600" dirty="0">
                <a:effectLst/>
                <a:latin typeface="Helvetica" pitchFamily="2" charset="0"/>
              </a:rPr>
              <a:t>      the web by defining elements like text, images, and links.</a:t>
            </a:r>
          </a:p>
          <a:p>
            <a:pPr>
              <a:buFont typeface="Wingdings" pitchFamily="2" charset="2"/>
              <a:buChar char="q"/>
            </a:pPr>
            <a:r>
              <a:rPr lang="en-US" sz="1600" dirty="0">
                <a:effectLst/>
                <a:latin typeface="Helvetica" pitchFamily="2" charset="0"/>
              </a:rPr>
              <a:t>  </a:t>
            </a:r>
            <a:r>
              <a:rPr lang="en-US" sz="1600" b="1" dirty="0">
                <a:effectLst/>
                <a:latin typeface="Helvetica" pitchFamily="2" charset="0"/>
              </a:rPr>
              <a:t>JavaScript: </a:t>
            </a:r>
            <a:r>
              <a:rPr lang="en-US" sz="1600" dirty="0">
                <a:effectLst/>
                <a:latin typeface="Helvetica" pitchFamily="2" charset="0"/>
              </a:rPr>
              <a:t>JavaScript is a dynamic, high-level programming language primarily used to create interactive and </a:t>
            </a:r>
          </a:p>
          <a:p>
            <a:pPr marL="0" indent="0">
              <a:buNone/>
            </a:pPr>
            <a:r>
              <a:rPr lang="en-US" sz="1600" dirty="0">
                <a:latin typeface="Helvetica" pitchFamily="2" charset="0"/>
              </a:rPr>
              <a:t>      </a:t>
            </a:r>
            <a:r>
              <a:rPr lang="en-US" sz="1600" dirty="0">
                <a:effectLst/>
                <a:latin typeface="Helvetica" pitchFamily="2" charset="0"/>
              </a:rPr>
              <a:t>responsive behavior on web pages.</a:t>
            </a:r>
          </a:p>
          <a:p>
            <a:pPr>
              <a:buFont typeface="Wingdings" pitchFamily="2" charset="2"/>
              <a:buChar char="q"/>
            </a:pPr>
            <a:r>
              <a:rPr lang="en-US" sz="1600" dirty="0">
                <a:latin typeface="Helvetica" pitchFamily="2" charset="0"/>
              </a:rPr>
              <a:t>  </a:t>
            </a:r>
            <a:r>
              <a:rPr lang="en-US" sz="1600" b="1" dirty="0">
                <a:latin typeface="Helvetica" pitchFamily="2" charset="0"/>
              </a:rPr>
              <a:t>CSS: </a:t>
            </a:r>
            <a:r>
              <a:rPr lang="en-US" sz="1600" dirty="0">
                <a:latin typeface="Helvetica" pitchFamily="2" charset="0"/>
              </a:rPr>
              <a:t>CSS (Cascading Style Sheets) is a stylesheet language used to control the presentation, layout, and </a:t>
            </a:r>
          </a:p>
          <a:p>
            <a:pPr marL="0" indent="0">
              <a:buNone/>
            </a:pPr>
            <a:r>
              <a:rPr lang="en-US" sz="1600" dirty="0">
                <a:latin typeface="Helvetica" pitchFamily="2" charset="0"/>
              </a:rPr>
              <a:t>       design of HTML elements on a web page.</a:t>
            </a:r>
          </a:p>
          <a:p>
            <a:pPr marL="0" indent="0">
              <a:buNone/>
            </a:pPr>
            <a:br>
              <a:rPr lang="en-US" sz="1600" dirty="0">
                <a:effectLst/>
                <a:latin typeface="Helvetica" pitchFamily="2" charset="0"/>
              </a:rPr>
            </a:br>
            <a:endParaRPr lang="en-US" sz="1600" dirty="0">
              <a:effectLst/>
              <a:latin typeface="Helvetica" pitchFamily="2" charset="0"/>
            </a:endParaRPr>
          </a:p>
          <a:p>
            <a:endParaRPr lang="en-US" sz="1600" dirty="0"/>
          </a:p>
        </p:txBody>
      </p:sp>
    </p:spTree>
    <p:extLst>
      <p:ext uri="{BB962C8B-B14F-4D97-AF65-F5344CB8AC3E}">
        <p14:creationId xmlns:p14="http://schemas.microsoft.com/office/powerpoint/2010/main" val="370560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ice&#10;&#10;Description automatically generated">
            <a:extLst>
              <a:ext uri="{FF2B5EF4-FFF2-40B4-BE49-F238E27FC236}">
                <a16:creationId xmlns:a16="http://schemas.microsoft.com/office/drawing/2014/main" id="{28150632-7258-D3C3-7B1C-DAC61C8629A6}"/>
              </a:ext>
            </a:extLst>
          </p:cNvPr>
          <p:cNvPicPr>
            <a:picLocks noGrp="1" noChangeAspect="1"/>
          </p:cNvPicPr>
          <p:nvPr>
            <p:ph idx="1"/>
          </p:nvPr>
        </p:nvPicPr>
        <p:blipFill>
          <a:blip r:embed="rId2"/>
          <a:stretch>
            <a:fillRect/>
          </a:stretch>
        </p:blipFill>
        <p:spPr>
          <a:xfrm>
            <a:off x="461279" y="437374"/>
            <a:ext cx="9571270" cy="6303035"/>
          </a:xfrm>
        </p:spPr>
      </p:pic>
      <p:sp>
        <p:nvSpPr>
          <p:cNvPr id="2" name="Title 1">
            <a:extLst>
              <a:ext uri="{FF2B5EF4-FFF2-40B4-BE49-F238E27FC236}">
                <a16:creationId xmlns:a16="http://schemas.microsoft.com/office/drawing/2014/main" id="{9576814F-7F08-86B9-80B9-15FE040CB956}"/>
              </a:ext>
            </a:extLst>
          </p:cNvPr>
          <p:cNvSpPr>
            <a:spLocks noGrp="1"/>
          </p:cNvSpPr>
          <p:nvPr>
            <p:ph type="title"/>
          </p:nvPr>
        </p:nvSpPr>
        <p:spPr>
          <a:xfrm>
            <a:off x="838200" y="172620"/>
            <a:ext cx="9432471" cy="529509"/>
          </a:xfrm>
        </p:spPr>
        <p:txBody>
          <a:bodyPr>
            <a:normAutofit fontScale="90000"/>
          </a:bodyPr>
          <a:lstStyle/>
          <a:p>
            <a:pPr algn="ctr"/>
            <a:r>
              <a:rPr lang="en-US" b="1" dirty="0"/>
              <a:t>Architecture Diagram</a:t>
            </a:r>
          </a:p>
        </p:txBody>
      </p:sp>
      <p:sp>
        <p:nvSpPr>
          <p:cNvPr id="9" name="TextBox 8">
            <a:extLst>
              <a:ext uri="{FF2B5EF4-FFF2-40B4-BE49-F238E27FC236}">
                <a16:creationId xmlns:a16="http://schemas.microsoft.com/office/drawing/2014/main" id="{1424E5FE-68B0-014E-C3D8-2BC40154CD99}"/>
              </a:ext>
            </a:extLst>
          </p:cNvPr>
          <p:cNvSpPr txBox="1"/>
          <p:nvPr/>
        </p:nvSpPr>
        <p:spPr>
          <a:xfrm>
            <a:off x="6328611" y="5891117"/>
            <a:ext cx="5257800" cy="461665"/>
          </a:xfrm>
          <a:prstGeom prst="rect">
            <a:avLst/>
          </a:prstGeom>
          <a:noFill/>
        </p:spPr>
        <p:txBody>
          <a:bodyPr wrap="square" rtlCol="0">
            <a:spAutoFit/>
          </a:bodyPr>
          <a:lstStyle/>
          <a:p>
            <a:r>
              <a:rPr lang="en-US" sz="2400" b="1" dirty="0"/>
              <a:t>Fig: Architecture of Smart Trial Studio</a:t>
            </a:r>
          </a:p>
        </p:txBody>
      </p:sp>
    </p:spTree>
    <p:extLst>
      <p:ext uri="{BB962C8B-B14F-4D97-AF65-F5344CB8AC3E}">
        <p14:creationId xmlns:p14="http://schemas.microsoft.com/office/powerpoint/2010/main" val="112511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2F60-A65C-9270-AEB5-04B3F60FD717}"/>
              </a:ext>
            </a:extLst>
          </p:cNvPr>
          <p:cNvSpPr>
            <a:spLocks noGrp="1"/>
          </p:cNvSpPr>
          <p:nvPr>
            <p:ph type="title"/>
          </p:nvPr>
        </p:nvSpPr>
        <p:spPr>
          <a:xfrm>
            <a:off x="1295400" y="160588"/>
            <a:ext cx="9966158" cy="428959"/>
          </a:xfrm>
        </p:spPr>
        <p:txBody>
          <a:bodyPr>
            <a:normAutofit fontScale="90000"/>
          </a:bodyPr>
          <a:lstStyle/>
          <a:p>
            <a:pPr algn="ctr"/>
            <a:r>
              <a:rPr lang="en-US" b="1" dirty="0"/>
              <a:t>Use Case Diagram</a:t>
            </a:r>
          </a:p>
        </p:txBody>
      </p:sp>
      <p:pic>
        <p:nvPicPr>
          <p:cNvPr id="5" name="Picture 4">
            <a:extLst>
              <a:ext uri="{FF2B5EF4-FFF2-40B4-BE49-F238E27FC236}">
                <a16:creationId xmlns:a16="http://schemas.microsoft.com/office/drawing/2014/main" id="{D1B6974E-65F4-20FE-C089-6A3A677BB44D}"/>
              </a:ext>
            </a:extLst>
          </p:cNvPr>
          <p:cNvPicPr>
            <a:picLocks noChangeAspect="1"/>
          </p:cNvPicPr>
          <p:nvPr/>
        </p:nvPicPr>
        <p:blipFill>
          <a:blip r:embed="rId2"/>
          <a:stretch>
            <a:fillRect/>
          </a:stretch>
        </p:blipFill>
        <p:spPr>
          <a:xfrm>
            <a:off x="1164770" y="1003919"/>
            <a:ext cx="10379529" cy="5021324"/>
          </a:xfrm>
          <a:prstGeom prst="rect">
            <a:avLst/>
          </a:prstGeom>
        </p:spPr>
      </p:pic>
      <p:sp>
        <p:nvSpPr>
          <p:cNvPr id="6" name="TextBox 5">
            <a:extLst>
              <a:ext uri="{FF2B5EF4-FFF2-40B4-BE49-F238E27FC236}">
                <a16:creationId xmlns:a16="http://schemas.microsoft.com/office/drawing/2014/main" id="{309B98C6-E81E-16DE-3247-C6E7AF52AC34}"/>
              </a:ext>
            </a:extLst>
          </p:cNvPr>
          <p:cNvSpPr txBox="1"/>
          <p:nvPr/>
        </p:nvSpPr>
        <p:spPr>
          <a:xfrm flipH="1">
            <a:off x="3309236" y="6025243"/>
            <a:ext cx="5938486" cy="384721"/>
          </a:xfrm>
          <a:prstGeom prst="rect">
            <a:avLst/>
          </a:prstGeom>
          <a:noFill/>
        </p:spPr>
        <p:txBody>
          <a:bodyPr wrap="square" rtlCol="0">
            <a:spAutoFit/>
          </a:bodyPr>
          <a:lstStyle/>
          <a:p>
            <a:pPr algn="ctr"/>
            <a:r>
              <a:rPr lang="en-US" sz="1900" b="1" dirty="0"/>
              <a:t>Fig: Use case for Smart Trial Studio</a:t>
            </a:r>
          </a:p>
        </p:txBody>
      </p:sp>
    </p:spTree>
    <p:extLst>
      <p:ext uri="{BB962C8B-B14F-4D97-AF65-F5344CB8AC3E}">
        <p14:creationId xmlns:p14="http://schemas.microsoft.com/office/powerpoint/2010/main" val="378230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8C9D-C6C1-2912-6869-2380402917FB}"/>
              </a:ext>
            </a:extLst>
          </p:cNvPr>
          <p:cNvSpPr>
            <a:spLocks noGrp="1"/>
          </p:cNvSpPr>
          <p:nvPr>
            <p:ph type="title"/>
          </p:nvPr>
        </p:nvSpPr>
        <p:spPr>
          <a:xfrm>
            <a:off x="838200" y="0"/>
            <a:ext cx="10515600" cy="745218"/>
          </a:xfrm>
        </p:spPr>
        <p:txBody>
          <a:bodyPr/>
          <a:lstStyle/>
          <a:p>
            <a:pPr algn="ctr"/>
            <a:r>
              <a:rPr lang="en-US" b="1" dirty="0"/>
              <a:t>User and Store Flowchart</a:t>
            </a:r>
          </a:p>
        </p:txBody>
      </p:sp>
      <p:pic>
        <p:nvPicPr>
          <p:cNvPr id="4" name="Picture 3">
            <a:extLst>
              <a:ext uri="{FF2B5EF4-FFF2-40B4-BE49-F238E27FC236}">
                <a16:creationId xmlns:a16="http://schemas.microsoft.com/office/drawing/2014/main" id="{FF7284C9-72E9-20CA-63EB-49A439BAA027}"/>
              </a:ext>
            </a:extLst>
          </p:cNvPr>
          <p:cNvPicPr>
            <a:picLocks noChangeAspect="1"/>
          </p:cNvPicPr>
          <p:nvPr/>
        </p:nvPicPr>
        <p:blipFill>
          <a:blip r:embed="rId2"/>
          <a:stretch>
            <a:fillRect/>
          </a:stretch>
        </p:blipFill>
        <p:spPr>
          <a:xfrm>
            <a:off x="198856" y="2194761"/>
            <a:ext cx="6235700" cy="4381500"/>
          </a:xfrm>
          <a:prstGeom prst="rect">
            <a:avLst/>
          </a:prstGeom>
        </p:spPr>
      </p:pic>
      <p:pic>
        <p:nvPicPr>
          <p:cNvPr id="5" name="Picture 4">
            <a:extLst>
              <a:ext uri="{FF2B5EF4-FFF2-40B4-BE49-F238E27FC236}">
                <a16:creationId xmlns:a16="http://schemas.microsoft.com/office/drawing/2014/main" id="{28B85875-E6C3-2F01-68E7-3B2B65EA76CD}"/>
              </a:ext>
            </a:extLst>
          </p:cNvPr>
          <p:cNvPicPr>
            <a:picLocks noChangeAspect="1"/>
          </p:cNvPicPr>
          <p:nvPr/>
        </p:nvPicPr>
        <p:blipFill>
          <a:blip r:embed="rId3"/>
          <a:stretch>
            <a:fillRect/>
          </a:stretch>
        </p:blipFill>
        <p:spPr>
          <a:xfrm>
            <a:off x="4699000" y="745218"/>
            <a:ext cx="6654800" cy="2844800"/>
          </a:xfrm>
          <a:prstGeom prst="rect">
            <a:avLst/>
          </a:prstGeom>
        </p:spPr>
      </p:pic>
      <p:sp>
        <p:nvSpPr>
          <p:cNvPr id="6" name="TextBox 5">
            <a:extLst>
              <a:ext uri="{FF2B5EF4-FFF2-40B4-BE49-F238E27FC236}">
                <a16:creationId xmlns:a16="http://schemas.microsoft.com/office/drawing/2014/main" id="{B73F9D39-E90F-A745-AA51-AD29EAC12851}"/>
              </a:ext>
            </a:extLst>
          </p:cNvPr>
          <p:cNvSpPr txBox="1"/>
          <p:nvPr/>
        </p:nvSpPr>
        <p:spPr>
          <a:xfrm>
            <a:off x="1552074" y="1613620"/>
            <a:ext cx="2014334" cy="369332"/>
          </a:xfrm>
          <a:prstGeom prst="rect">
            <a:avLst/>
          </a:prstGeom>
          <a:noFill/>
        </p:spPr>
        <p:txBody>
          <a:bodyPr wrap="none" rtlCol="0">
            <a:spAutoFit/>
          </a:bodyPr>
          <a:lstStyle/>
          <a:p>
            <a:r>
              <a:rPr lang="en-US" b="1" dirty="0"/>
              <a:t>Fig: User Flowchart</a:t>
            </a:r>
          </a:p>
        </p:txBody>
      </p:sp>
      <p:sp>
        <p:nvSpPr>
          <p:cNvPr id="7" name="TextBox 6">
            <a:extLst>
              <a:ext uri="{FF2B5EF4-FFF2-40B4-BE49-F238E27FC236}">
                <a16:creationId xmlns:a16="http://schemas.microsoft.com/office/drawing/2014/main" id="{F4AF3B5E-0A39-41D4-0935-9963E15D3176}"/>
              </a:ext>
            </a:extLst>
          </p:cNvPr>
          <p:cNvSpPr txBox="1"/>
          <p:nvPr/>
        </p:nvSpPr>
        <p:spPr>
          <a:xfrm>
            <a:off x="8889332" y="3590018"/>
            <a:ext cx="2080057" cy="369332"/>
          </a:xfrm>
          <a:prstGeom prst="rect">
            <a:avLst/>
          </a:prstGeom>
          <a:noFill/>
        </p:spPr>
        <p:txBody>
          <a:bodyPr wrap="none" rtlCol="0">
            <a:spAutoFit/>
          </a:bodyPr>
          <a:lstStyle/>
          <a:p>
            <a:r>
              <a:rPr lang="en-US" b="1" dirty="0"/>
              <a:t>Fig: Store Flowchart</a:t>
            </a:r>
          </a:p>
        </p:txBody>
      </p:sp>
    </p:spTree>
    <p:extLst>
      <p:ext uri="{BB962C8B-B14F-4D97-AF65-F5344CB8AC3E}">
        <p14:creationId xmlns:p14="http://schemas.microsoft.com/office/powerpoint/2010/main" val="2139440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AB50-C909-CC2F-D59A-0FD423BFC310}"/>
              </a:ext>
            </a:extLst>
          </p:cNvPr>
          <p:cNvSpPr>
            <a:spLocks noGrp="1"/>
          </p:cNvSpPr>
          <p:nvPr>
            <p:ph type="title"/>
          </p:nvPr>
        </p:nvSpPr>
        <p:spPr>
          <a:xfrm>
            <a:off x="838200" y="-96837"/>
            <a:ext cx="10651958" cy="777874"/>
          </a:xfrm>
        </p:spPr>
        <p:txBody>
          <a:bodyPr>
            <a:normAutofit/>
          </a:bodyPr>
          <a:lstStyle/>
          <a:p>
            <a:pPr algn="ctr"/>
            <a:r>
              <a:rPr lang="en-US" sz="3600" b="1" dirty="0"/>
              <a:t>Database</a:t>
            </a:r>
          </a:p>
        </p:txBody>
      </p:sp>
      <p:sp>
        <p:nvSpPr>
          <p:cNvPr id="3" name="Content Placeholder 2">
            <a:extLst>
              <a:ext uri="{FF2B5EF4-FFF2-40B4-BE49-F238E27FC236}">
                <a16:creationId xmlns:a16="http://schemas.microsoft.com/office/drawing/2014/main" id="{C1EF48E5-9C9C-343B-275E-54E7C70BDEE0}"/>
              </a:ext>
            </a:extLst>
          </p:cNvPr>
          <p:cNvSpPr>
            <a:spLocks noGrp="1"/>
          </p:cNvSpPr>
          <p:nvPr>
            <p:ph idx="1"/>
          </p:nvPr>
        </p:nvSpPr>
        <p:spPr>
          <a:xfrm>
            <a:off x="838200" y="681037"/>
            <a:ext cx="10315074" cy="1170238"/>
          </a:xfrm>
        </p:spPr>
        <p:txBody>
          <a:bodyPr>
            <a:normAutofit fontScale="85000" lnSpcReduction="20000"/>
          </a:bodyPr>
          <a:lstStyle/>
          <a:p>
            <a:r>
              <a:rPr lang="en-US" dirty="0"/>
              <a:t>MongoDB is a NoSQL, document-oriented database that stores data in flexible, JSON-like documents, allowing for dynamic schema design. It is designed for high performance, scalability, and ease of development, making it ideal for modern applications with evolving data structures.</a:t>
            </a:r>
          </a:p>
        </p:txBody>
      </p:sp>
      <p:sp>
        <p:nvSpPr>
          <p:cNvPr id="4" name="TextBox 3">
            <a:extLst>
              <a:ext uri="{FF2B5EF4-FFF2-40B4-BE49-F238E27FC236}">
                <a16:creationId xmlns:a16="http://schemas.microsoft.com/office/drawing/2014/main" id="{BD5A8F78-11C3-2656-886E-D41724FA09E1}"/>
              </a:ext>
            </a:extLst>
          </p:cNvPr>
          <p:cNvSpPr txBox="1"/>
          <p:nvPr/>
        </p:nvSpPr>
        <p:spPr>
          <a:xfrm>
            <a:off x="288758" y="2057399"/>
            <a:ext cx="2707106" cy="1323439"/>
          </a:xfrm>
          <a:prstGeom prst="rect">
            <a:avLst/>
          </a:prstGeom>
          <a:noFill/>
        </p:spPr>
        <p:txBody>
          <a:bodyPr wrap="square" rtlCol="0">
            <a:spAutoFit/>
          </a:bodyPr>
          <a:lstStyle/>
          <a:p>
            <a:r>
              <a:rPr lang="en-US" sz="2000" dirty="0"/>
              <a:t>Collections (Tables)</a:t>
            </a:r>
          </a:p>
          <a:p>
            <a:pPr marL="342900" indent="-342900">
              <a:buAutoNum type="arabicPeriod"/>
            </a:pPr>
            <a:r>
              <a:rPr lang="en-US" sz="2000" dirty="0"/>
              <a:t>user</a:t>
            </a:r>
          </a:p>
          <a:p>
            <a:pPr marL="342900" indent="-342900">
              <a:buAutoNum type="arabicPeriod"/>
            </a:pPr>
            <a:r>
              <a:rPr lang="en-US" sz="2000" dirty="0"/>
              <a:t>product</a:t>
            </a:r>
          </a:p>
          <a:p>
            <a:pPr marL="342900" indent="-342900">
              <a:buAutoNum type="arabicPeriod"/>
            </a:pPr>
            <a:r>
              <a:rPr lang="en-US" sz="2000" dirty="0"/>
              <a:t>orders</a:t>
            </a:r>
          </a:p>
        </p:txBody>
      </p:sp>
      <p:pic>
        <p:nvPicPr>
          <p:cNvPr id="5" name="Picture 4">
            <a:extLst>
              <a:ext uri="{FF2B5EF4-FFF2-40B4-BE49-F238E27FC236}">
                <a16:creationId xmlns:a16="http://schemas.microsoft.com/office/drawing/2014/main" id="{D86457D1-6A50-604C-C965-49EA5D604BDF}"/>
              </a:ext>
            </a:extLst>
          </p:cNvPr>
          <p:cNvPicPr>
            <a:picLocks noChangeAspect="1"/>
          </p:cNvPicPr>
          <p:nvPr/>
        </p:nvPicPr>
        <p:blipFill>
          <a:blip r:embed="rId2"/>
          <a:stretch>
            <a:fillRect/>
          </a:stretch>
        </p:blipFill>
        <p:spPr>
          <a:xfrm>
            <a:off x="3188368" y="2057399"/>
            <a:ext cx="8622632" cy="4307306"/>
          </a:xfrm>
          <a:prstGeom prst="rect">
            <a:avLst/>
          </a:prstGeom>
        </p:spPr>
      </p:pic>
    </p:spTree>
    <p:extLst>
      <p:ext uri="{BB962C8B-B14F-4D97-AF65-F5344CB8AC3E}">
        <p14:creationId xmlns:p14="http://schemas.microsoft.com/office/powerpoint/2010/main" val="281483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50D2-C066-CE48-661B-741AE85048CD}"/>
              </a:ext>
            </a:extLst>
          </p:cNvPr>
          <p:cNvSpPr>
            <a:spLocks noGrp="1"/>
          </p:cNvSpPr>
          <p:nvPr>
            <p:ph type="title"/>
          </p:nvPr>
        </p:nvSpPr>
        <p:spPr>
          <a:xfrm>
            <a:off x="838200" y="83636"/>
            <a:ext cx="10515600" cy="597401"/>
          </a:xfrm>
        </p:spPr>
        <p:txBody>
          <a:bodyPr>
            <a:normAutofit fontScale="90000"/>
          </a:bodyPr>
          <a:lstStyle/>
          <a:p>
            <a:pPr algn="ctr"/>
            <a:r>
              <a:rPr lang="en-US" b="1" dirty="0"/>
              <a:t>Project Structure</a:t>
            </a:r>
          </a:p>
        </p:txBody>
      </p:sp>
      <p:pic>
        <p:nvPicPr>
          <p:cNvPr id="4" name="Picture 3">
            <a:extLst>
              <a:ext uri="{FF2B5EF4-FFF2-40B4-BE49-F238E27FC236}">
                <a16:creationId xmlns:a16="http://schemas.microsoft.com/office/drawing/2014/main" id="{1A30E564-1CEB-26E3-89DE-82BF85190A30}"/>
              </a:ext>
            </a:extLst>
          </p:cNvPr>
          <p:cNvPicPr>
            <a:picLocks noChangeAspect="1"/>
          </p:cNvPicPr>
          <p:nvPr/>
        </p:nvPicPr>
        <p:blipFill>
          <a:blip r:embed="rId2"/>
          <a:stretch>
            <a:fillRect/>
          </a:stretch>
        </p:blipFill>
        <p:spPr>
          <a:xfrm>
            <a:off x="1801278" y="746513"/>
            <a:ext cx="3736221" cy="5811092"/>
          </a:xfrm>
          <a:prstGeom prst="rect">
            <a:avLst/>
          </a:prstGeom>
        </p:spPr>
      </p:pic>
      <p:pic>
        <p:nvPicPr>
          <p:cNvPr id="5" name="Picture 4">
            <a:extLst>
              <a:ext uri="{FF2B5EF4-FFF2-40B4-BE49-F238E27FC236}">
                <a16:creationId xmlns:a16="http://schemas.microsoft.com/office/drawing/2014/main" id="{55B4D09F-3AFB-296D-4A38-9A30C1A10E25}"/>
              </a:ext>
            </a:extLst>
          </p:cNvPr>
          <p:cNvPicPr>
            <a:picLocks noChangeAspect="1"/>
          </p:cNvPicPr>
          <p:nvPr/>
        </p:nvPicPr>
        <p:blipFill>
          <a:blip r:embed="rId3"/>
          <a:stretch>
            <a:fillRect/>
          </a:stretch>
        </p:blipFill>
        <p:spPr>
          <a:xfrm>
            <a:off x="6654498" y="746513"/>
            <a:ext cx="3736222" cy="5806192"/>
          </a:xfrm>
          <a:prstGeom prst="rect">
            <a:avLst/>
          </a:prstGeom>
        </p:spPr>
      </p:pic>
    </p:spTree>
    <p:extLst>
      <p:ext uri="{BB962C8B-B14F-4D97-AF65-F5344CB8AC3E}">
        <p14:creationId xmlns:p14="http://schemas.microsoft.com/office/powerpoint/2010/main" val="369803966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Madison</Template>
  <TotalTime>3235</TotalTime>
  <Words>886</Words>
  <Application>Microsoft Macintosh PowerPoint</Application>
  <PresentationFormat>Widescreen</PresentationFormat>
  <Paragraphs>109</Paragraphs>
  <Slides>27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vt:lpstr>
      <vt:lpstr>Arial</vt:lpstr>
      <vt:lpstr>ArialMT</vt:lpstr>
      <vt:lpstr>Avenir Next LT Pro</vt:lpstr>
      <vt:lpstr>Calibri</vt:lpstr>
      <vt:lpstr>Calibri Light</vt:lpstr>
      <vt:lpstr>Helvetica</vt:lpstr>
      <vt:lpstr>LatoWeb</vt:lpstr>
      <vt:lpstr>Wingdings</vt:lpstr>
      <vt:lpstr>Office 2013 - 2022 Theme</vt:lpstr>
      <vt:lpstr>Smart Trial Studio</vt:lpstr>
      <vt:lpstr>Outline </vt:lpstr>
      <vt:lpstr>Introduction</vt:lpstr>
      <vt:lpstr>Tech Stack</vt:lpstr>
      <vt:lpstr>Architecture Diagram</vt:lpstr>
      <vt:lpstr>Use Case Diagram</vt:lpstr>
      <vt:lpstr>User and Store Flowchart</vt:lpstr>
      <vt:lpstr>Database</vt:lpstr>
      <vt:lpstr>Project Structure</vt:lpstr>
      <vt:lpstr>API End Points</vt:lpstr>
      <vt:lpstr>Project Execution</vt:lpstr>
      <vt:lpstr>PowerPoint Presentation</vt:lpstr>
      <vt:lpstr>Login page</vt:lpstr>
      <vt:lpstr>Browser page</vt:lpstr>
      <vt:lpstr>Product added to cart</vt:lpstr>
      <vt:lpstr>Cart page</vt:lpstr>
      <vt:lpstr>Checkout page</vt:lpstr>
      <vt:lpstr>Order Confirmation</vt:lpstr>
      <vt:lpstr>Kiosk Page</vt:lpstr>
      <vt:lpstr>PowerPoint Presentation</vt:lpstr>
      <vt:lpstr>Browse products on kiosk</vt:lpstr>
      <vt:lpstr>PowerPoint Presentation</vt:lpstr>
      <vt:lpstr>Kiosk cart</vt:lpstr>
      <vt:lpstr>Kiosk Checkout page</vt:lpstr>
      <vt:lpstr>Order Confirmation</vt:lpstr>
      <vt:lpstr>Challenges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Apparel Trial Studio</dc:title>
  <dc:creator>20158</dc:creator>
  <cp:lastModifiedBy>20158</cp:lastModifiedBy>
  <cp:revision>17</cp:revision>
  <dcterms:created xsi:type="dcterms:W3CDTF">2024-04-06T23:23:41Z</dcterms:created>
  <dcterms:modified xsi:type="dcterms:W3CDTF">2024-08-17T21:22:57Z</dcterms:modified>
</cp:coreProperties>
</file>